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7"/>
  </p:notesMasterIdLst>
  <p:sldIdLst>
    <p:sldId id="257" r:id="rId2"/>
    <p:sldId id="269" r:id="rId3"/>
    <p:sldId id="270" r:id="rId4"/>
    <p:sldId id="751" r:id="rId5"/>
    <p:sldId id="348" r:id="rId6"/>
    <p:sldId id="272" r:id="rId7"/>
    <p:sldId id="752" r:id="rId8"/>
    <p:sldId id="757" r:id="rId9"/>
    <p:sldId id="758" r:id="rId10"/>
    <p:sldId id="759" r:id="rId11"/>
    <p:sldId id="750" r:id="rId12"/>
    <p:sldId id="333" r:id="rId13"/>
    <p:sldId id="753" r:id="rId14"/>
    <p:sldId id="755" r:id="rId15"/>
    <p:sldId id="271" r:id="rId16"/>
    <p:sldId id="747" r:id="rId17"/>
    <p:sldId id="746" r:id="rId18"/>
    <p:sldId id="748" r:id="rId19"/>
    <p:sldId id="352" r:id="rId20"/>
    <p:sldId id="353" r:id="rId21"/>
    <p:sldId id="354" r:id="rId22"/>
    <p:sldId id="355" r:id="rId23"/>
    <p:sldId id="356" r:id="rId24"/>
    <p:sldId id="357" r:id="rId25"/>
    <p:sldId id="749" r:id="rId26"/>
    <p:sldId id="358" r:id="rId27"/>
    <p:sldId id="359" r:id="rId28"/>
    <p:sldId id="360" r:id="rId29"/>
    <p:sldId id="361" r:id="rId30"/>
    <p:sldId id="362" r:id="rId31"/>
    <p:sldId id="756" r:id="rId32"/>
    <p:sldId id="278" r:id="rId33"/>
    <p:sldId id="760" r:id="rId34"/>
    <p:sldId id="279" r:id="rId35"/>
    <p:sldId id="267" r:id="rId36"/>
  </p:sldIdLst>
  <p:sldSz cx="9144000" cy="5143500" type="screen16x9"/>
  <p:notesSz cx="6858000" cy="9144000"/>
  <p:embeddedFontLst>
    <p:embeddedFont>
      <p:font typeface="Josefin Sans" pitchFamily="2" charset="77"/>
      <p:regular r:id="rId38"/>
      <p:bold r:id="rId39"/>
      <p:italic r:id="rId40"/>
      <p:boldItalic r:id="rId41"/>
    </p:embeddedFont>
    <p:embeddedFont>
      <p:font typeface="Josefin Sans Medium" pitchFamily="2" charset="77"/>
      <p:regular r:id="rId42"/>
      <p:bold r:id="rId43"/>
      <p:italic r:id="rId44"/>
      <p:boldItalic r:id="rId45"/>
    </p:embeddedFont>
    <p:embeddedFont>
      <p:font typeface="Open Sans ExtraBold" pitchFamily="2" charset="0"/>
      <p:bold r:id="rId46"/>
      <p:italic r:id="rId47"/>
      <p:boldItalic r:id="rId48"/>
    </p:embeddedFont>
    <p:embeddedFont>
      <p:font typeface="Open Sans Light" pitchFamily="2" charset="0"/>
      <p:regular r:id="rId49"/>
      <p:italic r:id="rId50"/>
    </p:embeddedFont>
    <p:embeddedFont>
      <p:font typeface="Open Sans Medium" pitchFamily="2" charset="0"/>
      <p:regular r:id="rId51"/>
      <p:bold r:id="rId52"/>
      <p:italic r:id="rId53"/>
      <p:boldItalic r:id="rId54"/>
    </p:embeddedFont>
    <p:embeddedFont>
      <p:font typeface="Roboto" panose="02000000000000000000" pitchFamily="2" charset="0"/>
      <p:regular r:id="rId55"/>
      <p:bold r:id="rId56"/>
      <p:italic r:id="rId57"/>
      <p:boldItalic r:id="rId58"/>
    </p:embeddedFont>
    <p:embeddedFont>
      <p:font typeface="Roboto Slab Light" panose="020F0302020204030204" pitchFamily="34"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70"/>
    <p:restoredTop sz="96301"/>
  </p:normalViewPr>
  <p:slideViewPr>
    <p:cSldViewPr snapToGrid="0">
      <p:cViewPr varScale="1">
        <p:scale>
          <a:sx n="170" d="100"/>
          <a:sy n="170" d="100"/>
        </p:scale>
        <p:origin x="456" y="4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Yagi" userId="2e856021-3628-4be1-8f2a-46005d2874d2" providerId="ADAL" clId="{90D89BFF-012A-4879-87D3-9248076F72A4}"/>
    <pc:docChg chg="custSel modSld">
      <pc:chgData name="Martin Yagi" userId="2e856021-3628-4be1-8f2a-46005d2874d2" providerId="ADAL" clId="{90D89BFF-012A-4879-87D3-9248076F72A4}" dt="2025-07-08T08:50:51.361" v="72" actId="20577"/>
      <pc:docMkLst>
        <pc:docMk/>
      </pc:docMkLst>
      <pc:sldChg chg="modSp mod">
        <pc:chgData name="Martin Yagi" userId="2e856021-3628-4be1-8f2a-46005d2874d2" providerId="ADAL" clId="{90D89BFF-012A-4879-87D3-9248076F72A4}" dt="2025-07-08T08:49:58.086" v="63" actId="20577"/>
        <pc:sldMkLst>
          <pc:docMk/>
          <pc:sldMk cId="162473145" sldId="752"/>
        </pc:sldMkLst>
        <pc:spChg chg="mod">
          <ac:chgData name="Martin Yagi" userId="2e856021-3628-4be1-8f2a-46005d2874d2" providerId="ADAL" clId="{90D89BFF-012A-4879-87D3-9248076F72A4}" dt="2025-07-08T08:49:58.086" v="63" actId="20577"/>
          <ac:spMkLst>
            <pc:docMk/>
            <pc:sldMk cId="162473145" sldId="752"/>
            <ac:spMk id="3" creationId="{678CC759-90B3-FA4A-8F7F-E44B2B6284F8}"/>
          </ac:spMkLst>
        </pc:spChg>
      </pc:sldChg>
      <pc:sldChg chg="modSp mod">
        <pc:chgData name="Martin Yagi" userId="2e856021-3628-4be1-8f2a-46005d2874d2" providerId="ADAL" clId="{90D89BFF-012A-4879-87D3-9248076F72A4}" dt="2025-07-08T08:50:51.361" v="72" actId="20577"/>
        <pc:sldMkLst>
          <pc:docMk/>
          <pc:sldMk cId="214387310" sldId="757"/>
        </pc:sldMkLst>
        <pc:spChg chg="mod">
          <ac:chgData name="Martin Yagi" userId="2e856021-3628-4be1-8f2a-46005d2874d2" providerId="ADAL" clId="{90D89BFF-012A-4879-87D3-9248076F72A4}" dt="2025-07-08T08:50:51.361" v="72" actId="20577"/>
          <ac:spMkLst>
            <pc:docMk/>
            <pc:sldMk cId="214387310" sldId="757"/>
            <ac:spMk id="3" creationId="{A469A5FF-F615-54C2-3CE7-2487E18BE72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44aaa0767c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44aaa0767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a:extLst>
            <a:ext uri="{FF2B5EF4-FFF2-40B4-BE49-F238E27FC236}">
              <a16:creationId xmlns:a16="http://schemas.microsoft.com/office/drawing/2014/main" id="{D862DB4B-08DA-2321-11F9-81D4714015BA}"/>
            </a:ext>
          </a:extLst>
        </p:cNvPr>
        <p:cNvGrpSpPr/>
        <p:nvPr/>
      </p:nvGrpSpPr>
      <p:grpSpPr>
        <a:xfrm>
          <a:off x="0" y="0"/>
          <a:ext cx="0" cy="0"/>
          <a:chOff x="0" y="0"/>
          <a:chExt cx="0" cy="0"/>
        </a:xfrm>
      </p:grpSpPr>
      <p:sp>
        <p:nvSpPr>
          <p:cNvPr id="516" name="Google Shape;516;g2d89bd57624_0_14:notes">
            <a:extLst>
              <a:ext uri="{FF2B5EF4-FFF2-40B4-BE49-F238E27FC236}">
                <a16:creationId xmlns:a16="http://schemas.microsoft.com/office/drawing/2014/main" id="{92D0D0FC-4EFB-1EFE-5C25-FD5D350DDD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d89bd57624_0_14:notes">
            <a:extLst>
              <a:ext uri="{FF2B5EF4-FFF2-40B4-BE49-F238E27FC236}">
                <a16:creationId xmlns:a16="http://schemas.microsoft.com/office/drawing/2014/main" id="{46735C9D-F8CC-A8BD-352B-F571298EDC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678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20CC799B-46BD-9197-F49A-9578082042CF}"/>
            </a:ext>
          </a:extLst>
        </p:cNvPr>
        <p:cNvGrpSpPr/>
        <p:nvPr/>
      </p:nvGrpSpPr>
      <p:grpSpPr>
        <a:xfrm>
          <a:off x="0" y="0"/>
          <a:ext cx="0" cy="0"/>
          <a:chOff x="0" y="0"/>
          <a:chExt cx="0" cy="0"/>
        </a:xfrm>
      </p:grpSpPr>
      <p:sp>
        <p:nvSpPr>
          <p:cNvPr id="583" name="Google Shape;583;p58:notes">
            <a:extLst>
              <a:ext uri="{FF2B5EF4-FFF2-40B4-BE49-F238E27FC236}">
                <a16:creationId xmlns:a16="http://schemas.microsoft.com/office/drawing/2014/main" id="{CE660E32-8E09-353F-FC2F-EC8E7CE7A7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58:notes">
            <a:extLst>
              <a:ext uri="{FF2B5EF4-FFF2-40B4-BE49-F238E27FC236}">
                <a16:creationId xmlns:a16="http://schemas.microsoft.com/office/drawing/2014/main" id="{0632CF44-8BEF-5D1A-D914-34B4BB60E13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9808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a:extLst>
            <a:ext uri="{FF2B5EF4-FFF2-40B4-BE49-F238E27FC236}">
              <a16:creationId xmlns:a16="http://schemas.microsoft.com/office/drawing/2014/main" id="{7EE23578-BFE2-E85E-EF2A-4C33D3932753}"/>
            </a:ext>
          </a:extLst>
        </p:cNvPr>
        <p:cNvGrpSpPr/>
        <p:nvPr/>
      </p:nvGrpSpPr>
      <p:grpSpPr>
        <a:xfrm>
          <a:off x="0" y="0"/>
          <a:ext cx="0" cy="0"/>
          <a:chOff x="0" y="0"/>
          <a:chExt cx="0" cy="0"/>
        </a:xfrm>
      </p:grpSpPr>
      <p:sp>
        <p:nvSpPr>
          <p:cNvPr id="589" name="Google Shape;589;g2e7fc370c5f_0_55:notes">
            <a:extLst>
              <a:ext uri="{FF2B5EF4-FFF2-40B4-BE49-F238E27FC236}">
                <a16:creationId xmlns:a16="http://schemas.microsoft.com/office/drawing/2014/main" id="{591AC392-FE17-C43B-857A-F69523BC2E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2e7fc370c5f_0_55:notes">
            <a:extLst>
              <a:ext uri="{FF2B5EF4-FFF2-40B4-BE49-F238E27FC236}">
                <a16:creationId xmlns:a16="http://schemas.microsoft.com/office/drawing/2014/main" id="{069E4A24-9DF2-652E-BB54-F1513EC04D8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6558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a:extLst>
            <a:ext uri="{FF2B5EF4-FFF2-40B4-BE49-F238E27FC236}">
              <a16:creationId xmlns:a16="http://schemas.microsoft.com/office/drawing/2014/main" id="{8F02DD14-EF66-7C2C-F07C-0E20E81FC434}"/>
            </a:ext>
          </a:extLst>
        </p:cNvPr>
        <p:cNvGrpSpPr/>
        <p:nvPr/>
      </p:nvGrpSpPr>
      <p:grpSpPr>
        <a:xfrm>
          <a:off x="0" y="0"/>
          <a:ext cx="0" cy="0"/>
          <a:chOff x="0" y="0"/>
          <a:chExt cx="0" cy="0"/>
        </a:xfrm>
      </p:grpSpPr>
      <p:sp>
        <p:nvSpPr>
          <p:cNvPr id="597" name="Google Shape;597;g2e7fc370c5f_0_64:notes">
            <a:extLst>
              <a:ext uri="{FF2B5EF4-FFF2-40B4-BE49-F238E27FC236}">
                <a16:creationId xmlns:a16="http://schemas.microsoft.com/office/drawing/2014/main" id="{696582D2-365B-AE22-A196-26F7C43034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g2e7fc370c5f_0_64:notes">
            <a:extLst>
              <a:ext uri="{FF2B5EF4-FFF2-40B4-BE49-F238E27FC236}">
                <a16:creationId xmlns:a16="http://schemas.microsoft.com/office/drawing/2014/main" id="{5A7AEACB-F9DD-5779-C15D-AB7CE5425D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3576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a:extLst>
            <a:ext uri="{FF2B5EF4-FFF2-40B4-BE49-F238E27FC236}">
              <a16:creationId xmlns:a16="http://schemas.microsoft.com/office/drawing/2014/main" id="{70A70E4A-E7E2-7A25-C827-234B2D8135A9}"/>
            </a:ext>
          </a:extLst>
        </p:cNvPr>
        <p:cNvGrpSpPr/>
        <p:nvPr/>
      </p:nvGrpSpPr>
      <p:grpSpPr>
        <a:xfrm>
          <a:off x="0" y="0"/>
          <a:ext cx="0" cy="0"/>
          <a:chOff x="0" y="0"/>
          <a:chExt cx="0" cy="0"/>
        </a:xfrm>
      </p:grpSpPr>
      <p:sp>
        <p:nvSpPr>
          <p:cNvPr id="609" name="Google Shape;609;g2e7fc370c5f_0_73:notes">
            <a:extLst>
              <a:ext uri="{FF2B5EF4-FFF2-40B4-BE49-F238E27FC236}">
                <a16:creationId xmlns:a16="http://schemas.microsoft.com/office/drawing/2014/main" id="{72692329-0C5F-4359-6676-0C78004754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g2e7fc370c5f_0_73:notes">
            <a:extLst>
              <a:ext uri="{FF2B5EF4-FFF2-40B4-BE49-F238E27FC236}">
                <a16:creationId xmlns:a16="http://schemas.microsoft.com/office/drawing/2014/main" id="{AAFB5253-7CC3-213D-FFF7-AD834513BC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4694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a:extLst>
            <a:ext uri="{FF2B5EF4-FFF2-40B4-BE49-F238E27FC236}">
              <a16:creationId xmlns:a16="http://schemas.microsoft.com/office/drawing/2014/main" id="{84A13684-7005-A302-6722-531DF9B15B3E}"/>
            </a:ext>
          </a:extLst>
        </p:cNvPr>
        <p:cNvGrpSpPr/>
        <p:nvPr/>
      </p:nvGrpSpPr>
      <p:grpSpPr>
        <a:xfrm>
          <a:off x="0" y="0"/>
          <a:ext cx="0" cy="0"/>
          <a:chOff x="0" y="0"/>
          <a:chExt cx="0" cy="0"/>
        </a:xfrm>
      </p:grpSpPr>
      <p:sp>
        <p:nvSpPr>
          <p:cNvPr id="617" name="Google Shape;617;g2e7fc370c5f_0_82:notes">
            <a:extLst>
              <a:ext uri="{FF2B5EF4-FFF2-40B4-BE49-F238E27FC236}">
                <a16:creationId xmlns:a16="http://schemas.microsoft.com/office/drawing/2014/main" id="{A872ADFD-822D-AC08-4EC2-77CE6C6E5F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2e7fc370c5f_0_82:notes">
            <a:extLst>
              <a:ext uri="{FF2B5EF4-FFF2-40B4-BE49-F238E27FC236}">
                <a16:creationId xmlns:a16="http://schemas.microsoft.com/office/drawing/2014/main" id="{AF03646D-F430-61A7-3091-496740DE103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6503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6B41BDC4-877A-623D-65D2-93D8792D4126}"/>
            </a:ext>
          </a:extLst>
        </p:cNvPr>
        <p:cNvGrpSpPr/>
        <p:nvPr/>
      </p:nvGrpSpPr>
      <p:grpSpPr>
        <a:xfrm>
          <a:off x="0" y="0"/>
          <a:ext cx="0" cy="0"/>
          <a:chOff x="0" y="0"/>
          <a:chExt cx="0" cy="0"/>
        </a:xfrm>
      </p:grpSpPr>
      <p:sp>
        <p:nvSpPr>
          <p:cNvPr id="625" name="Google Shape;625;g2e7fc370c5f_0_91:notes">
            <a:extLst>
              <a:ext uri="{FF2B5EF4-FFF2-40B4-BE49-F238E27FC236}">
                <a16:creationId xmlns:a16="http://schemas.microsoft.com/office/drawing/2014/main" id="{BB557670-1C38-2713-AB71-EA74C3D8C5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2e7fc370c5f_0_91:notes">
            <a:extLst>
              <a:ext uri="{FF2B5EF4-FFF2-40B4-BE49-F238E27FC236}">
                <a16:creationId xmlns:a16="http://schemas.microsoft.com/office/drawing/2014/main" id="{B3C0A6FC-595A-C128-3970-B7592A9D067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3159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a:extLst>
            <a:ext uri="{FF2B5EF4-FFF2-40B4-BE49-F238E27FC236}">
              <a16:creationId xmlns:a16="http://schemas.microsoft.com/office/drawing/2014/main" id="{F31EC0A2-E2A2-1825-8D32-DEABB9392AE6}"/>
            </a:ext>
          </a:extLst>
        </p:cNvPr>
        <p:cNvGrpSpPr/>
        <p:nvPr/>
      </p:nvGrpSpPr>
      <p:grpSpPr>
        <a:xfrm>
          <a:off x="0" y="0"/>
          <a:ext cx="0" cy="0"/>
          <a:chOff x="0" y="0"/>
          <a:chExt cx="0" cy="0"/>
        </a:xfrm>
      </p:grpSpPr>
      <p:sp>
        <p:nvSpPr>
          <p:cNvPr id="633" name="Google Shape;633;p59:notes">
            <a:extLst>
              <a:ext uri="{FF2B5EF4-FFF2-40B4-BE49-F238E27FC236}">
                <a16:creationId xmlns:a16="http://schemas.microsoft.com/office/drawing/2014/main" id="{7D52CC23-7188-15A4-3BC6-6CBEC5AAAB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p59:notes">
            <a:extLst>
              <a:ext uri="{FF2B5EF4-FFF2-40B4-BE49-F238E27FC236}">
                <a16:creationId xmlns:a16="http://schemas.microsoft.com/office/drawing/2014/main" id="{AB8AC007-08C3-22C9-03AC-A522A52871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5572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a:extLst>
            <a:ext uri="{FF2B5EF4-FFF2-40B4-BE49-F238E27FC236}">
              <a16:creationId xmlns:a16="http://schemas.microsoft.com/office/drawing/2014/main" id="{B9CFEC60-4D83-0B05-DE0C-C1A485C3B5A7}"/>
            </a:ext>
          </a:extLst>
        </p:cNvPr>
        <p:cNvGrpSpPr/>
        <p:nvPr/>
      </p:nvGrpSpPr>
      <p:grpSpPr>
        <a:xfrm>
          <a:off x="0" y="0"/>
          <a:ext cx="0" cy="0"/>
          <a:chOff x="0" y="0"/>
          <a:chExt cx="0" cy="0"/>
        </a:xfrm>
      </p:grpSpPr>
      <p:sp>
        <p:nvSpPr>
          <p:cNvPr id="639" name="Google Shape;639;g2e7fc370c5f_0_6:notes">
            <a:extLst>
              <a:ext uri="{FF2B5EF4-FFF2-40B4-BE49-F238E27FC236}">
                <a16:creationId xmlns:a16="http://schemas.microsoft.com/office/drawing/2014/main" id="{67D35C78-0A0A-6760-18B9-1967B3E37E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g2e7fc370c5f_0_6:notes">
            <a:extLst>
              <a:ext uri="{FF2B5EF4-FFF2-40B4-BE49-F238E27FC236}">
                <a16:creationId xmlns:a16="http://schemas.microsoft.com/office/drawing/2014/main" id="{F69D6FB7-0569-DCFB-D680-7464B412807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5454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a:extLst>
            <a:ext uri="{FF2B5EF4-FFF2-40B4-BE49-F238E27FC236}">
              <a16:creationId xmlns:a16="http://schemas.microsoft.com/office/drawing/2014/main" id="{59377C30-A902-4533-C041-772211904749}"/>
            </a:ext>
          </a:extLst>
        </p:cNvPr>
        <p:cNvGrpSpPr/>
        <p:nvPr/>
      </p:nvGrpSpPr>
      <p:grpSpPr>
        <a:xfrm>
          <a:off x="0" y="0"/>
          <a:ext cx="0" cy="0"/>
          <a:chOff x="0" y="0"/>
          <a:chExt cx="0" cy="0"/>
        </a:xfrm>
      </p:grpSpPr>
      <p:sp>
        <p:nvSpPr>
          <p:cNvPr id="647" name="Google Shape;647;g2e7fc370c5f_0_22:notes">
            <a:extLst>
              <a:ext uri="{FF2B5EF4-FFF2-40B4-BE49-F238E27FC236}">
                <a16:creationId xmlns:a16="http://schemas.microsoft.com/office/drawing/2014/main" id="{2A8ED24A-F39E-E705-A5C8-31DDE9F062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g2e7fc370c5f_0_22:notes">
            <a:extLst>
              <a:ext uri="{FF2B5EF4-FFF2-40B4-BE49-F238E27FC236}">
                <a16:creationId xmlns:a16="http://schemas.microsoft.com/office/drawing/2014/main" id="{F2FB1435-1918-A7BB-C9D0-1CDC0E3FB66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77123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628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a:extLst>
            <a:ext uri="{FF2B5EF4-FFF2-40B4-BE49-F238E27FC236}">
              <a16:creationId xmlns:a16="http://schemas.microsoft.com/office/drawing/2014/main" id="{D604396E-B2A7-9657-A1D7-5325FEE69CBA}"/>
            </a:ext>
          </a:extLst>
        </p:cNvPr>
        <p:cNvGrpSpPr/>
        <p:nvPr/>
      </p:nvGrpSpPr>
      <p:grpSpPr>
        <a:xfrm>
          <a:off x="0" y="0"/>
          <a:ext cx="0" cy="0"/>
          <a:chOff x="0" y="0"/>
          <a:chExt cx="0" cy="0"/>
        </a:xfrm>
      </p:grpSpPr>
      <p:sp>
        <p:nvSpPr>
          <p:cNvPr id="655" name="Google Shape;655;g2e7fc370c5f_0_30:notes">
            <a:extLst>
              <a:ext uri="{FF2B5EF4-FFF2-40B4-BE49-F238E27FC236}">
                <a16:creationId xmlns:a16="http://schemas.microsoft.com/office/drawing/2014/main" id="{6CCCAE80-9793-3283-9C5D-04CD4B5EF2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g2e7fc370c5f_0_30:notes">
            <a:extLst>
              <a:ext uri="{FF2B5EF4-FFF2-40B4-BE49-F238E27FC236}">
                <a16:creationId xmlns:a16="http://schemas.microsoft.com/office/drawing/2014/main" id="{A46AE9CD-73D8-AAF4-96C7-5B30091A70E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57572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a:extLst>
            <a:ext uri="{FF2B5EF4-FFF2-40B4-BE49-F238E27FC236}">
              <a16:creationId xmlns:a16="http://schemas.microsoft.com/office/drawing/2014/main" id="{79981580-1B19-FF25-222F-F83933D1D3DB}"/>
            </a:ext>
          </a:extLst>
        </p:cNvPr>
        <p:cNvGrpSpPr/>
        <p:nvPr/>
      </p:nvGrpSpPr>
      <p:grpSpPr>
        <a:xfrm>
          <a:off x="0" y="0"/>
          <a:ext cx="0" cy="0"/>
          <a:chOff x="0" y="0"/>
          <a:chExt cx="0" cy="0"/>
        </a:xfrm>
      </p:grpSpPr>
      <p:sp>
        <p:nvSpPr>
          <p:cNvPr id="663" name="Google Shape;663;g2e7fc370c5f_0_46:notes">
            <a:extLst>
              <a:ext uri="{FF2B5EF4-FFF2-40B4-BE49-F238E27FC236}">
                <a16:creationId xmlns:a16="http://schemas.microsoft.com/office/drawing/2014/main" id="{3DDEF372-8F5F-2649-D7CD-832D4A8688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2e7fc370c5f_0_46:notes">
            <a:extLst>
              <a:ext uri="{FF2B5EF4-FFF2-40B4-BE49-F238E27FC236}">
                <a16:creationId xmlns:a16="http://schemas.microsoft.com/office/drawing/2014/main" id="{70143AA7-792D-320A-7B64-A9E5A4677A5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588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6291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90E9089C-B255-4037-8022-A4A7FAE4E450}"/>
            </a:ext>
          </a:extLst>
        </p:cNvPr>
        <p:cNvGrpSpPr/>
        <p:nvPr/>
      </p:nvGrpSpPr>
      <p:grpSpPr>
        <a:xfrm>
          <a:off x="0" y="0"/>
          <a:ext cx="0" cy="0"/>
          <a:chOff x="0" y="0"/>
          <a:chExt cx="0" cy="0"/>
        </a:xfrm>
      </p:grpSpPr>
      <p:sp>
        <p:nvSpPr>
          <p:cNvPr id="142" name="Google Shape;142;g146cbe31ecc_0_96:notes">
            <a:extLst>
              <a:ext uri="{FF2B5EF4-FFF2-40B4-BE49-F238E27FC236}">
                <a16:creationId xmlns:a16="http://schemas.microsoft.com/office/drawing/2014/main" id="{51740D69-9767-B276-0E58-49E3FD0F8A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a:extLst>
              <a:ext uri="{FF2B5EF4-FFF2-40B4-BE49-F238E27FC236}">
                <a16:creationId xmlns:a16="http://schemas.microsoft.com/office/drawing/2014/main" id="{99E59904-9D85-5FCF-D9B5-8D6166FC18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1017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051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44aaa0767c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44aaa0767c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0690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4F7423AF-8C94-48E8-90E3-72485AC64FBA}"/>
            </a:ext>
          </a:extLst>
        </p:cNvPr>
        <p:cNvGrpSpPr/>
        <p:nvPr/>
      </p:nvGrpSpPr>
      <p:grpSpPr>
        <a:xfrm>
          <a:off x="0" y="0"/>
          <a:ext cx="0" cy="0"/>
          <a:chOff x="0" y="0"/>
          <a:chExt cx="0" cy="0"/>
        </a:xfrm>
      </p:grpSpPr>
      <p:sp>
        <p:nvSpPr>
          <p:cNvPr id="142" name="Google Shape;142;g146cbe31ecc_0_96:notes">
            <a:extLst>
              <a:ext uri="{FF2B5EF4-FFF2-40B4-BE49-F238E27FC236}">
                <a16:creationId xmlns:a16="http://schemas.microsoft.com/office/drawing/2014/main" id="{F3040410-C74B-8ED5-6881-1138AC1600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a:extLst>
              <a:ext uri="{FF2B5EF4-FFF2-40B4-BE49-F238E27FC236}">
                <a16:creationId xmlns:a16="http://schemas.microsoft.com/office/drawing/2014/main" id="{193D90EE-47A0-15E5-83B9-9AD9344452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55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E18DA7CE-C5D4-18B8-9DBC-F12A09E2D6FB}"/>
            </a:ext>
          </a:extLst>
        </p:cNvPr>
        <p:cNvGrpSpPr/>
        <p:nvPr/>
      </p:nvGrpSpPr>
      <p:grpSpPr>
        <a:xfrm>
          <a:off x="0" y="0"/>
          <a:ext cx="0" cy="0"/>
          <a:chOff x="0" y="0"/>
          <a:chExt cx="0" cy="0"/>
        </a:xfrm>
      </p:grpSpPr>
      <p:sp>
        <p:nvSpPr>
          <p:cNvPr id="583" name="Google Shape;583;p58:notes">
            <a:extLst>
              <a:ext uri="{FF2B5EF4-FFF2-40B4-BE49-F238E27FC236}">
                <a16:creationId xmlns:a16="http://schemas.microsoft.com/office/drawing/2014/main" id="{5189C83E-FB51-A11A-03C6-BA5B6FFA65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58:notes">
            <a:extLst>
              <a:ext uri="{FF2B5EF4-FFF2-40B4-BE49-F238E27FC236}">
                <a16:creationId xmlns:a16="http://schemas.microsoft.com/office/drawing/2014/main" id="{94662438-6330-ED3D-A007-277E6603315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1" i="0" u="none" strike="noStrike" cap="none">
                <a:solidFill>
                  <a:srgbClr val="000000"/>
                </a:solidFill>
                <a:effectLst/>
                <a:latin typeface="Arial"/>
                <a:ea typeface="Arial"/>
                <a:cs typeface="Arial"/>
                <a:sym typeface="Arial"/>
              </a:rPr>
              <a:t>Spec</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Andrew</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1" i="0" u="none" strike="noStrike" cap="none">
                <a:solidFill>
                  <a:srgbClr val="000000"/>
                </a:solidFill>
                <a:effectLst/>
                <a:latin typeface="Arial"/>
                <a:ea typeface="Arial"/>
                <a:cs typeface="Arial"/>
                <a:sym typeface="Arial"/>
              </a:rPr>
              <a:t>Education</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Martin</a:t>
            </a:r>
          </a:p>
          <a:p>
            <a:r>
              <a:rPr lang="en-US" sz="1100" b="0" i="0" u="none" strike="noStrike" cap="none">
                <a:solidFill>
                  <a:srgbClr val="000000"/>
                </a:solidFill>
                <a:effectLst/>
                <a:latin typeface="Arial"/>
                <a:ea typeface="Arial"/>
                <a:cs typeface="Arial"/>
                <a:sym typeface="Arial"/>
              </a:rPr>
              <a:t>Balakrishna</a:t>
            </a:r>
          </a:p>
          <a:p>
            <a:r>
              <a:rPr lang="en-US" sz="1100" b="0" i="0" u="none" strike="noStrike" cap="none">
                <a:solidFill>
                  <a:srgbClr val="000000"/>
                </a:solidFill>
                <a:effectLst/>
                <a:latin typeface="Arial"/>
                <a:ea typeface="Arial"/>
                <a:cs typeface="Arial"/>
                <a:sym typeface="Arial"/>
              </a:rPr>
              <a:t>Andrew</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1" i="0" u="none" strike="noStrike" cap="none">
                <a:solidFill>
                  <a:srgbClr val="000000"/>
                </a:solidFill>
                <a:effectLst/>
                <a:latin typeface="Arial"/>
                <a:ea typeface="Arial"/>
                <a:cs typeface="Arial"/>
                <a:sym typeface="Arial"/>
              </a:rPr>
              <a:t>Telco</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Gergely</a:t>
            </a:r>
            <a:endParaRPr/>
          </a:p>
        </p:txBody>
      </p:sp>
    </p:spTree>
    <p:extLst>
      <p:ext uri="{BB962C8B-B14F-4D97-AF65-F5344CB8AC3E}">
        <p14:creationId xmlns:p14="http://schemas.microsoft.com/office/powerpoint/2010/main" val="4006935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6008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7E8721DA-F50D-F776-AEB2-DE84DD1FBC6B}"/>
            </a:ext>
          </a:extLst>
        </p:cNvPr>
        <p:cNvGrpSpPr/>
        <p:nvPr/>
      </p:nvGrpSpPr>
      <p:grpSpPr>
        <a:xfrm>
          <a:off x="0" y="0"/>
          <a:ext cx="0" cy="0"/>
          <a:chOff x="0" y="0"/>
          <a:chExt cx="0" cy="0"/>
        </a:xfrm>
      </p:grpSpPr>
      <p:sp>
        <p:nvSpPr>
          <p:cNvPr id="142" name="Google Shape;142;g146cbe31ecc_0_96:notes">
            <a:extLst>
              <a:ext uri="{FF2B5EF4-FFF2-40B4-BE49-F238E27FC236}">
                <a16:creationId xmlns:a16="http://schemas.microsoft.com/office/drawing/2014/main" id="{0D454B7B-8A69-9E5E-FA62-E879FE4247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a:extLst>
              <a:ext uri="{FF2B5EF4-FFF2-40B4-BE49-F238E27FC236}">
                <a16:creationId xmlns:a16="http://schemas.microsoft.com/office/drawing/2014/main" id="{0C064CDC-8A47-4C0C-ADF3-62E90E9A48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8254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C00075BD-9156-633A-145E-25CE344FF6D1}"/>
            </a:ext>
          </a:extLst>
        </p:cNvPr>
        <p:cNvGrpSpPr/>
        <p:nvPr/>
      </p:nvGrpSpPr>
      <p:grpSpPr>
        <a:xfrm>
          <a:off x="0" y="0"/>
          <a:ext cx="0" cy="0"/>
          <a:chOff x="0" y="0"/>
          <a:chExt cx="0" cy="0"/>
        </a:xfrm>
      </p:grpSpPr>
      <p:sp>
        <p:nvSpPr>
          <p:cNvPr id="273" name="Google Shape;273;g32e0230b79b_0_152:notes">
            <a:extLst>
              <a:ext uri="{FF2B5EF4-FFF2-40B4-BE49-F238E27FC236}">
                <a16:creationId xmlns:a16="http://schemas.microsoft.com/office/drawing/2014/main" id="{919742EF-8858-6FDB-D57E-D8CF712046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32e0230b79b_0_152:notes">
            <a:extLst>
              <a:ext uri="{FF2B5EF4-FFF2-40B4-BE49-F238E27FC236}">
                <a16:creationId xmlns:a16="http://schemas.microsoft.com/office/drawing/2014/main" id="{8CF70620-EF4E-2D71-5074-818D744A63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0797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6976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2"/>
            </a:gs>
            <a:gs pos="100000">
              <a:schemeClr val="accent4"/>
            </a:gs>
          </a:gsLst>
          <a:lin ang="5400012" scaled="0"/>
        </a:gradFill>
        <a:effectLst/>
      </p:bgPr>
    </p:bg>
    <p:spTree>
      <p:nvGrpSpPr>
        <p:cNvPr id="1" name="Shape 50"/>
        <p:cNvGrpSpPr/>
        <p:nvPr/>
      </p:nvGrpSpPr>
      <p:grpSpPr>
        <a:xfrm>
          <a:off x="0" y="0"/>
          <a:ext cx="0" cy="0"/>
          <a:chOff x="0" y="0"/>
          <a:chExt cx="0" cy="0"/>
        </a:xfrm>
      </p:grpSpPr>
      <p:sp>
        <p:nvSpPr>
          <p:cNvPr id="51" name="Google Shape;51;p7"/>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53" name="Google Shape;53;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7"/>
          <p:cNvPicPr preferRelativeResize="0"/>
          <p:nvPr/>
        </p:nvPicPr>
        <p:blipFill>
          <a:blip r:embed="rId2">
            <a:alphaModFix/>
          </a:blip>
          <a:stretch>
            <a:fillRect/>
          </a:stretch>
        </p:blipFill>
        <p:spPr>
          <a:xfrm>
            <a:off x="8128800" y="0"/>
            <a:ext cx="1015200" cy="1007953"/>
          </a:xfrm>
          <a:prstGeom prst="rect">
            <a:avLst/>
          </a:prstGeom>
          <a:noFill/>
          <a:ln>
            <a:noFill/>
          </a:ln>
        </p:spPr>
      </p:pic>
      <p:pic>
        <p:nvPicPr>
          <p:cNvPr id="2" name="Picture 1">
            <a:extLst>
              <a:ext uri="{FF2B5EF4-FFF2-40B4-BE49-F238E27FC236}">
                <a16:creationId xmlns:a16="http://schemas.microsoft.com/office/drawing/2014/main" id="{2801B9BB-356F-0CEB-6136-9AA80883BF8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6" name="Google Shape;86;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2"/>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2"/>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F61A5555-1EA5-9B0F-AFC7-EDE40AE86522}"/>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9"/>
        <p:cNvGrpSpPr/>
        <p:nvPr/>
      </p:nvGrpSpPr>
      <p:grpSpPr>
        <a:xfrm>
          <a:off x="0" y="0"/>
          <a:ext cx="0" cy="0"/>
          <a:chOff x="0" y="0"/>
          <a:chExt cx="0" cy="0"/>
        </a:xfrm>
      </p:grpSpPr>
      <p:sp>
        <p:nvSpPr>
          <p:cNvPr id="90" name="Google Shape;90;p1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174C6D7-FF31-21CE-C315-79ECE561E094}"/>
              </a:ext>
            </a:extLst>
          </p:cNvPr>
          <p:cNvPicPr>
            <a:picLocks noChangeAspect="1"/>
          </p:cNvPicPr>
          <p:nvPr userDrawn="1"/>
        </p:nvPicPr>
        <p:blipFill>
          <a:blip r:embed="rId2"/>
          <a:stretch>
            <a:fillRect/>
          </a:stretch>
        </p:blipFill>
        <p:spPr>
          <a:xfrm>
            <a:off x="5572981" y="3566823"/>
            <a:ext cx="2641600" cy="14097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2"/>
        <p:cNvGrpSpPr/>
        <p:nvPr/>
      </p:nvGrpSpPr>
      <p:grpSpPr>
        <a:xfrm>
          <a:off x="0" y="0"/>
          <a:ext cx="0" cy="0"/>
          <a:chOff x="0" y="0"/>
          <a:chExt cx="0" cy="0"/>
        </a:xfrm>
      </p:grpSpPr>
      <p:sp>
        <p:nvSpPr>
          <p:cNvPr id="113" name="Google Shape;113;p1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785EA11A-2524-E462-0CB0-874BA7043CF4}"/>
              </a:ext>
            </a:extLst>
          </p:cNvPr>
          <p:cNvPicPr>
            <a:picLocks noChangeAspect="1"/>
          </p:cNvPicPr>
          <p:nvPr userDrawn="1"/>
        </p:nvPicPr>
        <p:blipFill>
          <a:blip r:embed="rId2"/>
          <a:stretch>
            <a:fillRect/>
          </a:stretch>
        </p:blipFill>
        <p:spPr>
          <a:xfrm>
            <a:off x="5572981" y="3566823"/>
            <a:ext cx="2641600" cy="14097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3" r:id="rId2"/>
    <p:sldLayoutId id="2147483655" r:id="rId3"/>
    <p:sldLayoutId id="2147483658" r:id="rId4"/>
    <p:sldLayoutId id="2147483659" r:id="rId5"/>
    <p:sldLayoutId id="2147483661" r:id="rId6"/>
    <p:sldLayoutId id="214748366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penChain-Project/Reference-Material/blob/master/AI-SBOM-Compliance/en/Artificial-Intelligence-System-Bill-of-Materials-Compliance-Management-Guide.md"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penChain-Project/Reference-Material/issues" TargetMode="External"/><Relationship Id="rId2" Type="http://schemas.openxmlformats.org/officeDocument/2006/relationships/hyperlink" Target="https://openchainproject.org/processes#process-public-comments" TargetMode="Externa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hyperlink" Target="https://lists.openchainproject.org/g/ai"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hyperlink" Target="https://github.com/OpenChain-Project/Reference-Material/blob/master/AI-SBOM-Compliance/en/Artificial-Intelligence-System-Bill-of-Materials-Compliance-Management-Guide.md"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OpenChain-Project/License-Compliance-Specification/blob/master/ISO-5230-2020/en/ISO-5230-2020.md"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hyperlink" Target="https://github.com/OpenChain-Project/License-Compliance-Specification/issues?q=is%3Aissue+is%3Aclosed" TargetMode="External"/><Relationship Id="rId4" Type="http://schemas.openxmlformats.org/officeDocument/2006/relationships/hyperlink" Target="https://github.com/OpenChain-Project/License-Compliance-Specification/blob/master/3.0/en/openchain-license-compliance-3.0.md"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OpenChain-Project/Security-Assurance-Specification/blob/main/Security-Assurance-Specification/ISO-18974/en/ISO-18974.md"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hyperlink" Target="https://github.com/OpenChain-Project/Security-Assurance-Specification/issues?q=is%3Aissue+is%3Aclosed" TargetMode="External"/><Relationship Id="rId4" Type="http://schemas.openxmlformats.org/officeDocument/2006/relationships/hyperlink" Target="https://github.com/OpenChain-Project/Security-Assurance-Specification/blob/main/Security-Assurance-Specification/2.0/en/openchain-security-specification-2.0.md"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https://www.linkedin.com/in/chris-wood-phd-cissp-30222741/" TargetMode="External"/><Relationship Id="rId7" Type="http://schemas.openxmlformats.org/officeDocument/2006/relationships/hyperlink" Target="https://www.linkedin.com/in/marc-etienne-vargenau-b3814b55/"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hyperlink" Target="https://www.linkedin.com/in/theipguru/" TargetMode="External"/><Relationship Id="rId4" Type="http://schemas.openxmlformats.org/officeDocument/2006/relationships/image" Target="../media/image8.jpeg"/><Relationship Id="rId9" Type="http://schemas.openxmlformats.org/officeDocument/2006/relationships/hyperlink" Target="https://openchainproject.org/processes#study-and-work-grou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OpenChain-Project/Reference-Material/tree/master/OpenChain-Training/en/Training-Slides/Training-Slides/en" TargetMode="External"/><Relationship Id="rId2" Type="http://schemas.openxmlformats.org/officeDocument/2006/relationships/hyperlink" Target="https://github.com/OpenChain-Project/Reference-Material/tree/master/OpenChain-Training/en/Online-Training-Courses" TargetMode="External"/><Relationship Id="rId1" Type="http://schemas.openxmlformats.org/officeDocument/2006/relationships/slideLayout" Target="../slideLayouts/slideLayout3.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ctrTitle"/>
          </p:nvPr>
        </p:nvSpPr>
        <p:spPr>
          <a:xfrm>
            <a:off x="598099" y="1226378"/>
            <a:ext cx="8410433" cy="189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OpenChain Monthly Meeting:</a:t>
            </a:r>
            <a:br>
              <a:rPr lang="en-US" dirty="0"/>
            </a:br>
            <a:r>
              <a:rPr lang="en-US" dirty="0"/>
              <a:t>Spec, Education + More</a:t>
            </a:r>
            <a:endParaRPr dirty="0"/>
          </a:p>
        </p:txBody>
      </p:sp>
      <p:sp>
        <p:nvSpPr>
          <p:cNvPr id="123" name="Google Shape;123;p19"/>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dirty="0"/>
              <a:t>Europe and Asia - 2025-07-16 @ 08:30 UTC</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A2E0-4786-FD49-4299-A8194D79F418}"/>
              </a:ext>
            </a:extLst>
          </p:cNvPr>
          <p:cNvSpPr>
            <a:spLocks noGrp="1"/>
          </p:cNvSpPr>
          <p:nvPr>
            <p:ph type="title"/>
          </p:nvPr>
        </p:nvSpPr>
        <p:spPr/>
        <p:txBody>
          <a:bodyPr>
            <a:normAutofit fontScale="90000"/>
          </a:bodyPr>
          <a:lstStyle/>
          <a:p>
            <a:r>
              <a:rPr lang="en-JP" dirty="0"/>
              <a:t>Specific Action Items (Slide 4/4)</a:t>
            </a:r>
          </a:p>
        </p:txBody>
      </p:sp>
      <p:sp>
        <p:nvSpPr>
          <p:cNvPr id="3" name="Text Placeholder 2">
            <a:extLst>
              <a:ext uri="{FF2B5EF4-FFF2-40B4-BE49-F238E27FC236}">
                <a16:creationId xmlns:a16="http://schemas.microsoft.com/office/drawing/2014/main" id="{296D7BA8-D74C-E712-6673-3549D06FBA08}"/>
              </a:ext>
            </a:extLst>
          </p:cNvPr>
          <p:cNvSpPr>
            <a:spLocks noGrp="1"/>
          </p:cNvSpPr>
          <p:nvPr>
            <p:ph type="body" idx="1"/>
          </p:nvPr>
        </p:nvSpPr>
        <p:spPr/>
        <p:txBody>
          <a:bodyPr/>
          <a:lstStyle/>
          <a:p>
            <a:r>
              <a:rPr lang="en-US" dirty="0"/>
              <a:t>Engage with the Linux Foundation Education folks to see if they have any improvement suggestions (and the broken link needs fixing!)</a:t>
            </a:r>
          </a:p>
          <a:p>
            <a:r>
              <a:rPr lang="en-US" dirty="0"/>
              <a:t>Engage with anyone we know uses/requires the courses such as Continental to see if they have any improvement suggestions</a:t>
            </a:r>
          </a:p>
          <a:p>
            <a:r>
              <a:rPr lang="en-US" dirty="0"/>
              <a:t>Then present any finding/suggestions and ask for wider Education input</a:t>
            </a:r>
            <a:endParaRPr lang="en-JP" dirty="0"/>
          </a:p>
        </p:txBody>
      </p:sp>
      <p:pic>
        <p:nvPicPr>
          <p:cNvPr id="4" name="Picture 3">
            <a:extLst>
              <a:ext uri="{FF2B5EF4-FFF2-40B4-BE49-F238E27FC236}">
                <a16:creationId xmlns:a16="http://schemas.microsoft.com/office/drawing/2014/main" id="{2EB9AD58-2F7A-DFCC-3F4E-EB9B5B89897E}"/>
              </a:ext>
            </a:extLst>
          </p:cNvPr>
          <p:cNvPicPr>
            <a:picLocks noChangeAspect="1"/>
          </p:cNvPicPr>
          <p:nvPr/>
        </p:nvPicPr>
        <p:blipFill>
          <a:blip r:embed="rId2"/>
          <a:srcRect/>
          <a:stretch/>
        </p:blipFill>
        <p:spPr>
          <a:xfrm>
            <a:off x="7931820" y="0"/>
            <a:ext cx="1212180" cy="1212180"/>
          </a:xfrm>
          <a:prstGeom prst="rect">
            <a:avLst/>
          </a:prstGeom>
        </p:spPr>
      </p:pic>
    </p:spTree>
    <p:extLst>
      <p:ext uri="{BB962C8B-B14F-4D97-AF65-F5344CB8AC3E}">
        <p14:creationId xmlns:p14="http://schemas.microsoft.com/office/powerpoint/2010/main" val="3194987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535E04C4-09E3-12DF-E8A7-8947488F2328}"/>
            </a:ext>
          </a:extLst>
        </p:cNvPr>
        <p:cNvGrpSpPr/>
        <p:nvPr/>
      </p:nvGrpSpPr>
      <p:grpSpPr>
        <a:xfrm>
          <a:off x="0" y="0"/>
          <a:ext cx="0" cy="0"/>
          <a:chOff x="0" y="0"/>
          <a:chExt cx="0" cy="0"/>
        </a:xfrm>
      </p:grpSpPr>
      <p:sp>
        <p:nvSpPr>
          <p:cNvPr id="145" name="Google Shape;145;p23">
            <a:extLst>
              <a:ext uri="{FF2B5EF4-FFF2-40B4-BE49-F238E27FC236}">
                <a16:creationId xmlns:a16="http://schemas.microsoft.com/office/drawing/2014/main" id="{B9D0CD73-FE3F-1F56-04C2-ED7A07849619}"/>
              </a:ext>
            </a:extLst>
          </p:cNvPr>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AI Work Group</a:t>
            </a:r>
            <a:endParaRPr dirty="0"/>
          </a:p>
        </p:txBody>
      </p:sp>
    </p:spTree>
    <p:extLst>
      <p:ext uri="{BB962C8B-B14F-4D97-AF65-F5344CB8AC3E}">
        <p14:creationId xmlns:p14="http://schemas.microsoft.com/office/powerpoint/2010/main" val="1133470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DD6A61F6-8571-FDD1-ADBF-9064E0DD8542}"/>
            </a:ext>
          </a:extLst>
        </p:cNvPr>
        <p:cNvGrpSpPr/>
        <p:nvPr/>
      </p:nvGrpSpPr>
      <p:grpSpPr>
        <a:xfrm>
          <a:off x="0" y="0"/>
          <a:ext cx="0" cy="0"/>
          <a:chOff x="0" y="0"/>
          <a:chExt cx="0" cy="0"/>
        </a:xfrm>
      </p:grpSpPr>
      <p:sp>
        <p:nvSpPr>
          <p:cNvPr id="276" name="Google Shape;276;g32e0230b79b_0_152">
            <a:extLst>
              <a:ext uri="{FF2B5EF4-FFF2-40B4-BE49-F238E27FC236}">
                <a16:creationId xmlns:a16="http://schemas.microsoft.com/office/drawing/2014/main" id="{BE29EDE3-E2C2-D0A5-4B27-471AA3CE1C41}"/>
              </a:ext>
            </a:extLst>
          </p:cNvPr>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AI Compliance Draft Guide Ready (slide 1/3)</a:t>
            </a:r>
            <a:endParaRPr dirty="0"/>
          </a:p>
        </p:txBody>
      </p:sp>
      <p:sp>
        <p:nvSpPr>
          <p:cNvPr id="279" name="Google Shape;279;g32e0230b79b_0_152">
            <a:extLst>
              <a:ext uri="{FF2B5EF4-FFF2-40B4-BE49-F238E27FC236}">
                <a16:creationId xmlns:a16="http://schemas.microsoft.com/office/drawing/2014/main" id="{9885CB1C-B370-E6C2-8D0E-E02C049BB215}"/>
              </a:ext>
            </a:extLst>
          </p:cNvPr>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The OpenChain AI Work Group has been considering how to manage AI compliance in the supply chain for over a year. During this time, the community has collaboratively produced a draft guide to identify key process points for a quality AI compliance program:</a:t>
            </a:r>
          </a:p>
          <a:p>
            <a:pPr marL="0" lvl="0" indent="0" algn="l" rtl="0">
              <a:spcBef>
                <a:spcPts val="0"/>
              </a:spcBef>
              <a:spcAft>
                <a:spcPts val="0"/>
              </a:spcAft>
              <a:buNone/>
            </a:pPr>
            <a:r>
              <a:rPr lang="en-US" sz="1400" dirty="0">
                <a:hlinkClick r:id="rId3"/>
              </a:rPr>
              <a:t>https://github.com/OpenChain-Project/Reference-Material/blob/master/AI-SBOM-Compliance/en/Artificial-Intelligence-System-Bill-of-Materials-Compliance-Management-Guide.md</a:t>
            </a:r>
            <a:r>
              <a:rPr lang="en-US" sz="1400"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guide was put before the OpenChain Governing Board on 2025-06-25 with a formal request for a six-week public comment period. The request was granted.</a:t>
            </a:r>
          </a:p>
        </p:txBody>
      </p:sp>
      <p:sp>
        <p:nvSpPr>
          <p:cNvPr id="2" name="Rounded Rectangle 1">
            <a:extLst>
              <a:ext uri="{FF2B5EF4-FFF2-40B4-BE49-F238E27FC236}">
                <a16:creationId xmlns:a16="http://schemas.microsoft.com/office/drawing/2014/main" id="{7B594456-7932-7E8F-1FC8-894877A77DE3}"/>
              </a:ext>
            </a:extLst>
          </p:cNvPr>
          <p:cNvSpPr/>
          <p:nvPr/>
        </p:nvSpPr>
        <p:spPr>
          <a:xfrm>
            <a:off x="6643500" y="4276555"/>
            <a:ext cx="2220150" cy="866945"/>
          </a:xfrm>
          <a:prstGeom prst="roundRect">
            <a:avLst/>
          </a:prstGeom>
          <a:solidFill>
            <a:srgbClr val="009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Last Work Group</a:t>
            </a:r>
            <a:br>
              <a:rPr lang="en-US" dirty="0"/>
            </a:br>
            <a:r>
              <a:rPr lang="en-US" dirty="0"/>
              <a:t>Meeting:</a:t>
            </a:r>
          </a:p>
        </p:txBody>
      </p:sp>
      <p:pic>
        <p:nvPicPr>
          <p:cNvPr id="4" name="Picture 3" descr="A qr code on a white background&#10;&#10;AI-generated content may be incorrect.">
            <a:extLst>
              <a:ext uri="{FF2B5EF4-FFF2-40B4-BE49-F238E27FC236}">
                <a16:creationId xmlns:a16="http://schemas.microsoft.com/office/drawing/2014/main" id="{295E145B-CFD3-7D89-FF25-17905245E17D}"/>
              </a:ext>
            </a:extLst>
          </p:cNvPr>
          <p:cNvPicPr>
            <a:picLocks noChangeAspect="1"/>
          </p:cNvPicPr>
          <p:nvPr/>
        </p:nvPicPr>
        <p:blipFill>
          <a:blip r:embed="rId4"/>
          <a:stretch>
            <a:fillRect/>
          </a:stretch>
        </p:blipFill>
        <p:spPr>
          <a:xfrm>
            <a:off x="8274423" y="4276555"/>
            <a:ext cx="875910" cy="875910"/>
          </a:xfrm>
          <a:prstGeom prst="rect">
            <a:avLst/>
          </a:prstGeom>
        </p:spPr>
      </p:pic>
    </p:spTree>
    <p:extLst>
      <p:ext uri="{BB962C8B-B14F-4D97-AF65-F5344CB8AC3E}">
        <p14:creationId xmlns:p14="http://schemas.microsoft.com/office/powerpoint/2010/main" val="2578511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C36F1-9642-BE28-28BC-B324CFEC420B}"/>
              </a:ext>
            </a:extLst>
          </p:cNvPr>
          <p:cNvSpPr>
            <a:spLocks noGrp="1"/>
          </p:cNvSpPr>
          <p:nvPr>
            <p:ph type="title"/>
          </p:nvPr>
        </p:nvSpPr>
        <p:spPr/>
        <p:txBody>
          <a:bodyPr>
            <a:normAutofit fontScale="90000"/>
          </a:bodyPr>
          <a:lstStyle/>
          <a:p>
            <a:r>
              <a:rPr lang="en-JP" dirty="0"/>
              <a:t>The Public Comment Period</a:t>
            </a:r>
            <a:r>
              <a:rPr lang="en-US" dirty="0"/>
              <a:t> (slide 2/3)</a:t>
            </a:r>
            <a:endParaRPr lang="en-JP" dirty="0"/>
          </a:p>
        </p:txBody>
      </p:sp>
      <p:sp>
        <p:nvSpPr>
          <p:cNvPr id="3" name="Text Placeholder 2">
            <a:extLst>
              <a:ext uri="{FF2B5EF4-FFF2-40B4-BE49-F238E27FC236}">
                <a16:creationId xmlns:a16="http://schemas.microsoft.com/office/drawing/2014/main" id="{3DA64AD0-0111-04BB-99F0-65E37867A10B}"/>
              </a:ext>
            </a:extLst>
          </p:cNvPr>
          <p:cNvSpPr>
            <a:spLocks noGrp="1"/>
          </p:cNvSpPr>
          <p:nvPr>
            <p:ph type="body" idx="1"/>
          </p:nvPr>
        </p:nvSpPr>
        <p:spPr/>
        <p:txBody>
          <a:bodyPr>
            <a:normAutofit fontScale="70000" lnSpcReduction="20000"/>
          </a:bodyPr>
          <a:lstStyle/>
          <a:p>
            <a:pPr marL="114300" indent="0" fontAlgn="base">
              <a:buNone/>
            </a:pPr>
            <a:r>
              <a:rPr lang="en-US" dirty="0"/>
              <a:t>With approval from the OpenChain Governing Board, the draft ‘The Artificial Intelligence System Bill of Materials: Compliance Management Guide for the Supply Chain’ is now entering a Public Comment Period.</a:t>
            </a:r>
          </a:p>
          <a:p>
            <a:pPr marL="114300" indent="0" fontAlgn="base">
              <a:buNone/>
            </a:pPr>
            <a:endParaRPr lang="en-US" dirty="0"/>
          </a:p>
          <a:p>
            <a:pPr marL="114300" indent="0" fontAlgn="base">
              <a:buNone/>
            </a:pPr>
            <a:r>
              <a:rPr lang="en-US" dirty="0"/>
              <a:t>This Public Comment period will follow the OpenChain Project process outlined on our website:</a:t>
            </a:r>
          </a:p>
          <a:p>
            <a:pPr marL="114300" indent="0" fontAlgn="base">
              <a:buNone/>
            </a:pPr>
            <a:r>
              <a:rPr lang="en-US" dirty="0">
                <a:hlinkClick r:id="rId2"/>
              </a:rPr>
              <a:t>https://openchainproject.org/processes#process-public-comments</a:t>
            </a:r>
            <a:endParaRPr lang="en-US" dirty="0"/>
          </a:p>
          <a:p>
            <a:pPr marL="114300" indent="0" fontAlgn="base">
              <a:buNone/>
            </a:pPr>
            <a:endParaRPr lang="en-US" b="1" dirty="0"/>
          </a:p>
          <a:p>
            <a:pPr marL="114300" indent="0" fontAlgn="base">
              <a:buNone/>
            </a:pPr>
            <a:r>
              <a:rPr lang="en-US" b="1" dirty="0"/>
              <a:t>YOU CAN SUBMIT A COMMENT BY:</a:t>
            </a:r>
          </a:p>
          <a:p>
            <a:pPr fontAlgn="base"/>
            <a:r>
              <a:rPr lang="en-US" dirty="0"/>
              <a:t>Opening an issue on the OpenChain Project Reference Library GitHub Repository:</a:t>
            </a:r>
            <a:br>
              <a:rPr lang="en-US" dirty="0"/>
            </a:br>
            <a:r>
              <a:rPr lang="en-US" dirty="0">
                <a:hlinkClick r:id="rId3"/>
              </a:rPr>
              <a:t>https://github.com/OpenChain-Project/Reference-Material/issues</a:t>
            </a:r>
            <a:endParaRPr lang="en-US" dirty="0"/>
          </a:p>
          <a:p>
            <a:pPr fontAlgn="base"/>
            <a:r>
              <a:rPr lang="en-US" dirty="0"/>
              <a:t>Emailing the OpenChain AI Work Group mailing list:</a:t>
            </a:r>
            <a:br>
              <a:rPr lang="en-US" dirty="0"/>
            </a:br>
            <a:r>
              <a:rPr lang="en-US" dirty="0">
                <a:hlinkClick r:id="rId4"/>
              </a:rPr>
              <a:t>https://lists.openchainproject.org/g/ai</a:t>
            </a:r>
            <a:endParaRPr lang="en-US" dirty="0"/>
          </a:p>
          <a:p>
            <a:pPr marL="114300" indent="0" fontAlgn="base">
              <a:buNone/>
            </a:pPr>
            <a:endParaRPr lang="en-US" dirty="0"/>
          </a:p>
          <a:p>
            <a:pPr marL="114300" indent="0" fontAlgn="base">
              <a:buNone/>
            </a:pPr>
            <a:r>
              <a:rPr lang="en-US" dirty="0"/>
              <a:t>The Public Comment Period will run for six weeks.</a:t>
            </a:r>
          </a:p>
          <a:p>
            <a:pPr marL="114300" indent="0" algn="ctr" fontAlgn="base">
              <a:buNone/>
            </a:pPr>
            <a:r>
              <a:rPr lang="en-US" b="1" dirty="0"/>
              <a:t>THE DEADLINE FOR SUBMISSION OF PUBLIC COMMENTS IS</a:t>
            </a:r>
            <a:br>
              <a:rPr lang="en-US" b="1" dirty="0"/>
            </a:br>
            <a:r>
              <a:rPr lang="en-US" b="1" dirty="0"/>
              <a:t>2025-08-18 AT 04:00 PDT / 11:00 UTC / 13:00 CEST / 20:00 JST.</a:t>
            </a:r>
          </a:p>
          <a:p>
            <a:pPr marL="114300" indent="0">
              <a:buNone/>
            </a:pPr>
            <a:endParaRPr lang="en-JP" dirty="0"/>
          </a:p>
        </p:txBody>
      </p:sp>
      <p:pic>
        <p:nvPicPr>
          <p:cNvPr id="6" name="Picture 5" descr="A qr code with a few squares&#10;&#10;AI-generated content may be incorrect.">
            <a:extLst>
              <a:ext uri="{FF2B5EF4-FFF2-40B4-BE49-F238E27FC236}">
                <a16:creationId xmlns:a16="http://schemas.microsoft.com/office/drawing/2014/main" id="{93C39093-7432-625F-132D-0143AF149A17}"/>
              </a:ext>
            </a:extLst>
          </p:cNvPr>
          <p:cNvPicPr>
            <a:picLocks noChangeAspect="1"/>
          </p:cNvPicPr>
          <p:nvPr/>
        </p:nvPicPr>
        <p:blipFill>
          <a:blip r:embed="rId5"/>
          <a:stretch>
            <a:fillRect/>
          </a:stretch>
        </p:blipFill>
        <p:spPr>
          <a:xfrm>
            <a:off x="7641166" y="3640666"/>
            <a:ext cx="1502833" cy="1502833"/>
          </a:xfrm>
          <a:prstGeom prst="rect">
            <a:avLst/>
          </a:prstGeom>
        </p:spPr>
      </p:pic>
      <p:sp>
        <p:nvSpPr>
          <p:cNvPr id="8" name="TextBox 7">
            <a:extLst>
              <a:ext uri="{FF2B5EF4-FFF2-40B4-BE49-F238E27FC236}">
                <a16:creationId xmlns:a16="http://schemas.microsoft.com/office/drawing/2014/main" id="{5C48D539-3B8C-8F5B-E735-16F55F07B1D6}"/>
              </a:ext>
            </a:extLst>
          </p:cNvPr>
          <p:cNvSpPr txBox="1"/>
          <p:nvPr/>
        </p:nvSpPr>
        <p:spPr>
          <a:xfrm>
            <a:off x="7237129" y="4659720"/>
            <a:ext cx="543739" cy="523220"/>
          </a:xfrm>
          <a:prstGeom prst="rect">
            <a:avLst/>
          </a:prstGeom>
          <a:noFill/>
        </p:spPr>
        <p:txBody>
          <a:bodyPr wrap="none" rtlCol="0">
            <a:spAutoFit/>
          </a:bodyPr>
          <a:lstStyle/>
          <a:p>
            <a:r>
              <a:rPr lang="en-JP" sz="2800" dirty="0"/>
              <a:t>👉</a:t>
            </a:r>
          </a:p>
        </p:txBody>
      </p:sp>
      <p:sp>
        <p:nvSpPr>
          <p:cNvPr id="9" name="TextBox 8">
            <a:extLst>
              <a:ext uri="{FF2B5EF4-FFF2-40B4-BE49-F238E27FC236}">
                <a16:creationId xmlns:a16="http://schemas.microsoft.com/office/drawing/2014/main" id="{E940C98E-E346-320B-1654-9E2DB58800D1}"/>
              </a:ext>
            </a:extLst>
          </p:cNvPr>
          <p:cNvSpPr txBox="1"/>
          <p:nvPr/>
        </p:nvSpPr>
        <p:spPr>
          <a:xfrm>
            <a:off x="6172078" y="4733500"/>
            <a:ext cx="1159292" cy="307777"/>
          </a:xfrm>
          <a:prstGeom prst="rect">
            <a:avLst/>
          </a:prstGeom>
          <a:noFill/>
        </p:spPr>
        <p:txBody>
          <a:bodyPr wrap="none" rtlCol="0">
            <a:spAutoFit/>
          </a:bodyPr>
          <a:lstStyle/>
          <a:p>
            <a:r>
              <a:rPr lang="en-JP" dirty="0"/>
              <a:t>More details</a:t>
            </a:r>
          </a:p>
        </p:txBody>
      </p:sp>
    </p:spTree>
    <p:extLst>
      <p:ext uri="{BB962C8B-B14F-4D97-AF65-F5344CB8AC3E}">
        <p14:creationId xmlns:p14="http://schemas.microsoft.com/office/powerpoint/2010/main" val="3090799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5C67C-C9B5-B51A-1E95-4DDB0D09B5D0}"/>
              </a:ext>
            </a:extLst>
          </p:cNvPr>
          <p:cNvSpPr>
            <a:spLocks noGrp="1"/>
          </p:cNvSpPr>
          <p:nvPr>
            <p:ph type="title"/>
          </p:nvPr>
        </p:nvSpPr>
        <p:spPr/>
        <p:txBody>
          <a:bodyPr>
            <a:normAutofit fontScale="90000"/>
          </a:bodyPr>
          <a:lstStyle/>
          <a:p>
            <a:r>
              <a:rPr lang="en-JP" dirty="0"/>
              <a:t>The Draft Guide </a:t>
            </a:r>
            <a:r>
              <a:rPr lang="en-US" dirty="0"/>
              <a:t>(slide 3/3)</a:t>
            </a:r>
            <a:endParaRPr lang="en-JP" dirty="0"/>
          </a:p>
        </p:txBody>
      </p:sp>
      <p:pic>
        <p:nvPicPr>
          <p:cNvPr id="4" name="Picture 3" descr="A screenshot of a computer&#10;&#10;AI-generated content may be incorrect.">
            <a:extLst>
              <a:ext uri="{FF2B5EF4-FFF2-40B4-BE49-F238E27FC236}">
                <a16:creationId xmlns:a16="http://schemas.microsoft.com/office/drawing/2014/main" id="{CDBC86B8-068C-9178-F071-6FCDD6AA4573}"/>
              </a:ext>
            </a:extLst>
          </p:cNvPr>
          <p:cNvPicPr>
            <a:picLocks noChangeAspect="1"/>
          </p:cNvPicPr>
          <p:nvPr/>
        </p:nvPicPr>
        <p:blipFill>
          <a:blip r:embed="rId2"/>
          <a:stretch>
            <a:fillRect/>
          </a:stretch>
        </p:blipFill>
        <p:spPr>
          <a:xfrm>
            <a:off x="311700" y="1017800"/>
            <a:ext cx="5520826" cy="3155541"/>
          </a:xfrm>
          <a:prstGeom prst="rect">
            <a:avLst/>
          </a:prstGeom>
        </p:spPr>
      </p:pic>
      <p:pic>
        <p:nvPicPr>
          <p:cNvPr id="6" name="Picture 5" descr="A qr code with black squares&#10;&#10;AI-generated content may be incorrect.">
            <a:extLst>
              <a:ext uri="{FF2B5EF4-FFF2-40B4-BE49-F238E27FC236}">
                <a16:creationId xmlns:a16="http://schemas.microsoft.com/office/drawing/2014/main" id="{A6AEC476-1982-10C7-F501-C1B94E1D3D81}"/>
              </a:ext>
            </a:extLst>
          </p:cNvPr>
          <p:cNvPicPr>
            <a:picLocks noChangeAspect="1"/>
          </p:cNvPicPr>
          <p:nvPr/>
        </p:nvPicPr>
        <p:blipFill>
          <a:blip r:embed="rId3"/>
          <a:stretch>
            <a:fillRect/>
          </a:stretch>
        </p:blipFill>
        <p:spPr>
          <a:xfrm>
            <a:off x="5832526" y="1265245"/>
            <a:ext cx="2660650" cy="2660650"/>
          </a:xfrm>
          <a:prstGeom prst="rect">
            <a:avLst/>
          </a:prstGeom>
        </p:spPr>
      </p:pic>
      <p:sp>
        <p:nvSpPr>
          <p:cNvPr id="7" name="TextBox 6">
            <a:extLst>
              <a:ext uri="{FF2B5EF4-FFF2-40B4-BE49-F238E27FC236}">
                <a16:creationId xmlns:a16="http://schemas.microsoft.com/office/drawing/2014/main" id="{928A4A31-75BC-6BE6-FDBB-C84529632AB8}"/>
              </a:ext>
            </a:extLst>
          </p:cNvPr>
          <p:cNvSpPr txBox="1"/>
          <p:nvPr/>
        </p:nvSpPr>
        <p:spPr>
          <a:xfrm>
            <a:off x="412848" y="4189342"/>
            <a:ext cx="8318303" cy="215444"/>
          </a:xfrm>
          <a:prstGeom prst="rect">
            <a:avLst/>
          </a:prstGeom>
          <a:noFill/>
        </p:spPr>
        <p:txBody>
          <a:bodyPr wrap="none" rtlCol="0">
            <a:spAutoFit/>
          </a:bodyPr>
          <a:lstStyle/>
          <a:p>
            <a:r>
              <a:rPr lang="en-US" sz="800" dirty="0">
                <a:hlinkClick r:id="rId4"/>
              </a:rPr>
              <a:t>https://github.com/OpenChain-Project/Reference-Material/blob/master/AI-SBOM-Compliance/en/Artificial-Intelligence-System-Bill-of-Materials-Compliance-Management-Guide.md</a:t>
            </a:r>
            <a:r>
              <a:rPr lang="en-US" sz="800" dirty="0"/>
              <a:t> </a:t>
            </a:r>
            <a:endParaRPr lang="en-JP" sz="800" dirty="0"/>
          </a:p>
        </p:txBody>
      </p:sp>
    </p:spTree>
    <p:extLst>
      <p:ext uri="{BB962C8B-B14F-4D97-AF65-F5344CB8AC3E}">
        <p14:creationId xmlns:p14="http://schemas.microsoft.com/office/powerpoint/2010/main" val="172314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Specification Work Group</a:t>
            </a:r>
            <a:endParaRPr dirty="0"/>
          </a:p>
        </p:txBody>
      </p:sp>
    </p:spTree>
    <p:extLst>
      <p:ext uri="{BB962C8B-B14F-4D97-AF65-F5344CB8AC3E}">
        <p14:creationId xmlns:p14="http://schemas.microsoft.com/office/powerpoint/2010/main" val="2028947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38406-D20A-B459-280E-B839F89B3254}"/>
              </a:ext>
            </a:extLst>
          </p:cNvPr>
          <p:cNvSpPr>
            <a:spLocks noGrp="1"/>
          </p:cNvSpPr>
          <p:nvPr>
            <p:ph type="title"/>
          </p:nvPr>
        </p:nvSpPr>
        <p:spPr/>
        <p:txBody>
          <a:bodyPr>
            <a:normAutofit fontScale="90000"/>
          </a:bodyPr>
          <a:lstStyle/>
          <a:p>
            <a:r>
              <a:rPr lang="en-JP" dirty="0"/>
              <a:t>Steering Committee Meeting Outcomes</a:t>
            </a:r>
          </a:p>
        </p:txBody>
      </p:sp>
      <p:sp>
        <p:nvSpPr>
          <p:cNvPr id="3" name="Text Placeholder 2">
            <a:extLst>
              <a:ext uri="{FF2B5EF4-FFF2-40B4-BE49-F238E27FC236}">
                <a16:creationId xmlns:a16="http://schemas.microsoft.com/office/drawing/2014/main" id="{3F65BED0-4E54-A3E6-2587-CC5388D19A3A}"/>
              </a:ext>
            </a:extLst>
          </p:cNvPr>
          <p:cNvSpPr>
            <a:spLocks noGrp="1"/>
          </p:cNvSpPr>
          <p:nvPr>
            <p:ph type="body" idx="1"/>
          </p:nvPr>
        </p:nvSpPr>
        <p:spPr/>
        <p:txBody>
          <a:bodyPr/>
          <a:lstStyle/>
          <a:p>
            <a:pPr marL="114300" indent="0" fontAlgn="base">
              <a:buNone/>
            </a:pPr>
            <a:r>
              <a:rPr lang="en-US" dirty="0"/>
              <a:t>The Q2 2025 meeting was held on the 25th of June 2025 to discuss two items:</a:t>
            </a:r>
          </a:p>
          <a:p>
            <a:pPr fontAlgn="base"/>
            <a:endParaRPr lang="en-US" dirty="0"/>
          </a:p>
          <a:p>
            <a:pPr fontAlgn="base">
              <a:buFont typeface="+mj-lt"/>
              <a:buAutoNum type="arabicPeriod"/>
            </a:pPr>
            <a:r>
              <a:rPr lang="en-US" dirty="0"/>
              <a:t>An ISO periodic review to confirm that ISO/IEC 5230 is relevant and used. This was previously confirmed by the Governing Board via email, with a formal motion passed at this meeting. No further action required.</a:t>
            </a:r>
          </a:p>
          <a:p>
            <a:pPr fontAlgn="base">
              <a:buFont typeface="+mj-lt"/>
              <a:buAutoNum type="arabicPeriod"/>
            </a:pPr>
            <a:endParaRPr lang="en-US" dirty="0"/>
          </a:p>
          <a:p>
            <a:pPr fontAlgn="base">
              <a:buFont typeface="+mj-lt"/>
              <a:buAutoNum type="arabicPeriod"/>
            </a:pPr>
            <a:r>
              <a:rPr lang="en-US" dirty="0"/>
              <a:t>Community proposals for future updates to ISO/IEC 5230 and ISO/IEC 18974.</a:t>
            </a:r>
          </a:p>
          <a:p>
            <a:pPr fontAlgn="base">
              <a:buFont typeface="+mj-lt"/>
              <a:buAutoNum type="arabicPeriod"/>
            </a:pPr>
            <a:endParaRPr lang="en-US" dirty="0"/>
          </a:p>
          <a:p>
            <a:pPr marL="114300" indent="0" fontAlgn="base">
              <a:buNone/>
            </a:pPr>
            <a:r>
              <a:rPr lang="en-US" b="1" dirty="0"/>
              <a:t>Our focus will be talking about the second point for this call.</a:t>
            </a:r>
          </a:p>
        </p:txBody>
      </p:sp>
      <p:pic>
        <p:nvPicPr>
          <p:cNvPr id="5" name="Picture 4" descr="A qr code with black squares&#10;&#10;AI-generated content may be incorrect.">
            <a:extLst>
              <a:ext uri="{FF2B5EF4-FFF2-40B4-BE49-F238E27FC236}">
                <a16:creationId xmlns:a16="http://schemas.microsoft.com/office/drawing/2014/main" id="{0DCEA166-DAC5-4CDD-EB9F-5A95D50DC185}"/>
              </a:ext>
            </a:extLst>
          </p:cNvPr>
          <p:cNvPicPr>
            <a:picLocks noChangeAspect="1"/>
          </p:cNvPicPr>
          <p:nvPr/>
        </p:nvPicPr>
        <p:blipFill>
          <a:blip r:embed="rId2"/>
          <a:stretch>
            <a:fillRect/>
          </a:stretch>
        </p:blipFill>
        <p:spPr>
          <a:xfrm>
            <a:off x="7696201" y="3695701"/>
            <a:ext cx="1447800" cy="1447800"/>
          </a:xfrm>
          <a:prstGeom prst="rect">
            <a:avLst/>
          </a:prstGeom>
        </p:spPr>
      </p:pic>
      <p:sp>
        <p:nvSpPr>
          <p:cNvPr id="7" name="TextBox 6">
            <a:extLst>
              <a:ext uri="{FF2B5EF4-FFF2-40B4-BE49-F238E27FC236}">
                <a16:creationId xmlns:a16="http://schemas.microsoft.com/office/drawing/2014/main" id="{E2C2400F-261B-21C3-E860-2D8C782D05A2}"/>
              </a:ext>
            </a:extLst>
          </p:cNvPr>
          <p:cNvSpPr txBox="1"/>
          <p:nvPr/>
        </p:nvSpPr>
        <p:spPr>
          <a:xfrm>
            <a:off x="7237129" y="4659720"/>
            <a:ext cx="543739" cy="523220"/>
          </a:xfrm>
          <a:prstGeom prst="rect">
            <a:avLst/>
          </a:prstGeom>
          <a:noFill/>
        </p:spPr>
        <p:txBody>
          <a:bodyPr wrap="none" rtlCol="0">
            <a:spAutoFit/>
          </a:bodyPr>
          <a:lstStyle/>
          <a:p>
            <a:r>
              <a:rPr lang="en-JP" sz="2800" dirty="0"/>
              <a:t>👉</a:t>
            </a:r>
          </a:p>
        </p:txBody>
      </p:sp>
      <p:sp>
        <p:nvSpPr>
          <p:cNvPr id="8" name="TextBox 7">
            <a:extLst>
              <a:ext uri="{FF2B5EF4-FFF2-40B4-BE49-F238E27FC236}">
                <a16:creationId xmlns:a16="http://schemas.microsoft.com/office/drawing/2014/main" id="{ADC128F3-644C-5E1A-B8F1-97E86A2CF0C1}"/>
              </a:ext>
            </a:extLst>
          </p:cNvPr>
          <p:cNvSpPr txBox="1"/>
          <p:nvPr/>
        </p:nvSpPr>
        <p:spPr>
          <a:xfrm>
            <a:off x="5672667" y="4739807"/>
            <a:ext cx="1677062" cy="307777"/>
          </a:xfrm>
          <a:prstGeom prst="rect">
            <a:avLst/>
          </a:prstGeom>
          <a:noFill/>
        </p:spPr>
        <p:txBody>
          <a:bodyPr wrap="none" rtlCol="0">
            <a:spAutoFit/>
          </a:bodyPr>
          <a:lstStyle/>
          <a:p>
            <a:r>
              <a:rPr lang="en-JP" dirty="0"/>
              <a:t>Watch the meeting</a:t>
            </a:r>
          </a:p>
        </p:txBody>
      </p:sp>
    </p:spTree>
    <p:extLst>
      <p:ext uri="{BB962C8B-B14F-4D97-AF65-F5344CB8AC3E}">
        <p14:creationId xmlns:p14="http://schemas.microsoft.com/office/powerpoint/2010/main" val="1052149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8">
          <a:extLst>
            <a:ext uri="{FF2B5EF4-FFF2-40B4-BE49-F238E27FC236}">
              <a16:creationId xmlns:a16="http://schemas.microsoft.com/office/drawing/2014/main" id="{2F1CA506-DE18-EB77-DCB4-264E1AFDDD1D}"/>
            </a:ext>
          </a:extLst>
        </p:cNvPr>
        <p:cNvGrpSpPr/>
        <p:nvPr/>
      </p:nvGrpSpPr>
      <p:grpSpPr>
        <a:xfrm>
          <a:off x="0" y="0"/>
          <a:ext cx="0" cy="0"/>
          <a:chOff x="0" y="0"/>
          <a:chExt cx="0" cy="0"/>
        </a:xfrm>
      </p:grpSpPr>
      <p:sp>
        <p:nvSpPr>
          <p:cNvPr id="519" name="Google Shape;519;g2d89bd57624_0_14">
            <a:extLst>
              <a:ext uri="{FF2B5EF4-FFF2-40B4-BE49-F238E27FC236}">
                <a16:creationId xmlns:a16="http://schemas.microsoft.com/office/drawing/2014/main" id="{61911D2B-4C83-0543-EB92-25EC80DBB4BB}"/>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Updates To Our Existing Standards</a:t>
            </a:r>
            <a:endParaRPr dirty="0"/>
          </a:p>
        </p:txBody>
      </p:sp>
      <p:sp>
        <p:nvSpPr>
          <p:cNvPr id="520" name="Google Shape;520;g2d89bd57624_0_14">
            <a:extLst>
              <a:ext uri="{FF2B5EF4-FFF2-40B4-BE49-F238E27FC236}">
                <a16:creationId xmlns:a16="http://schemas.microsoft.com/office/drawing/2014/main" id="{E454BCCB-A48B-3660-237C-8926DAB7D130}"/>
              </a:ext>
            </a:extLst>
          </p:cNvPr>
          <p:cNvSpPr txBox="1">
            <a:spLocks noGrp="1"/>
          </p:cNvSpPr>
          <p:nvPr>
            <p:ph type="body" idx="1"/>
          </p:nvPr>
        </p:nvSpPr>
        <p:spPr>
          <a:prstGeom prst="rect">
            <a:avLst/>
          </a:prstGeom>
        </p:spPr>
        <p:txBody>
          <a:bodyPr spcFirstLastPara="1" wrap="square" lIns="91425" tIns="91425" rIns="91425" bIns="91425" anchor="t" anchorCtr="0">
            <a:normAutofit fontScale="92500"/>
          </a:bodyPr>
          <a:lstStyle/>
          <a:p>
            <a:pPr marL="342900">
              <a:buFont typeface="+mj-lt"/>
              <a:buAutoNum type="arabicPeriod"/>
            </a:pPr>
            <a:r>
              <a:rPr lang="en-US" dirty="0"/>
              <a:t>Suggestions for updates were collected over a 2-year period</a:t>
            </a:r>
          </a:p>
          <a:p>
            <a:pPr marL="342900">
              <a:buFont typeface="+mj-lt"/>
              <a:buAutoNum type="arabicPeriod"/>
            </a:pPr>
            <a:r>
              <a:rPr lang="en-US" dirty="0"/>
              <a:t>There was a 6-month public comment period</a:t>
            </a:r>
          </a:p>
          <a:p>
            <a:pPr marL="342900">
              <a:buFont typeface="+mj-lt"/>
              <a:buAutoNum type="arabicPeriod"/>
            </a:pPr>
            <a:r>
              <a:rPr lang="en-US" dirty="0"/>
              <a:t>There was a 3-month freeze period</a:t>
            </a:r>
          </a:p>
          <a:p>
            <a:pPr marL="285750" indent="-285750"/>
            <a:endParaRPr lang="en-US" dirty="0"/>
          </a:p>
          <a:p>
            <a:pPr marL="285750" indent="-285750"/>
            <a:r>
              <a:rPr lang="en-US" dirty="0"/>
              <a:t>The Steering Committee approved the suggestions on 2025-06-25. The updates will be released sometime in 2026, with the exact date to be determined.</a:t>
            </a:r>
          </a:p>
          <a:p>
            <a:pPr marL="285750" indent="-285750"/>
            <a:endParaRPr lang="en-US" dirty="0"/>
          </a:p>
          <a:p>
            <a:pPr marL="285750" indent="-285750"/>
            <a:r>
              <a:rPr lang="en-US" dirty="0"/>
              <a:t>The following 11 slides show the REDLINE changes. The primary change for both standards is adjusting the confirmation of conformance from 18 months to 12 months</a:t>
            </a:r>
            <a:endParaRPr dirty="0"/>
          </a:p>
        </p:txBody>
      </p:sp>
    </p:spTree>
    <p:extLst>
      <p:ext uri="{BB962C8B-B14F-4D97-AF65-F5344CB8AC3E}">
        <p14:creationId xmlns:p14="http://schemas.microsoft.com/office/powerpoint/2010/main" val="2224311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60645F-6CF5-5004-A8D1-8D329E796C03}"/>
              </a:ext>
            </a:extLst>
          </p:cNvPr>
          <p:cNvSpPr>
            <a:spLocks noGrp="1"/>
          </p:cNvSpPr>
          <p:nvPr>
            <p:ph type="body" idx="1"/>
          </p:nvPr>
        </p:nvSpPr>
        <p:spPr/>
        <p:txBody>
          <a:bodyPr/>
          <a:lstStyle/>
          <a:p>
            <a:r>
              <a:rPr lang="en-JP" dirty="0"/>
              <a:t>Next Six Slides: REDLINE Details for ISO/IEC 5230</a:t>
            </a:r>
          </a:p>
        </p:txBody>
      </p:sp>
    </p:spTree>
    <p:extLst>
      <p:ext uri="{BB962C8B-B14F-4D97-AF65-F5344CB8AC3E}">
        <p14:creationId xmlns:p14="http://schemas.microsoft.com/office/powerpoint/2010/main" val="119207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21EA7401-8AEC-2385-809F-54783B5BF21B}"/>
            </a:ext>
          </a:extLst>
        </p:cNvPr>
        <p:cNvGrpSpPr/>
        <p:nvPr/>
      </p:nvGrpSpPr>
      <p:grpSpPr>
        <a:xfrm>
          <a:off x="0" y="0"/>
          <a:ext cx="0" cy="0"/>
          <a:chOff x="0" y="0"/>
          <a:chExt cx="0" cy="0"/>
        </a:xfrm>
      </p:grpSpPr>
      <p:sp>
        <p:nvSpPr>
          <p:cNvPr id="586" name="Google Shape;586;p58">
            <a:extLst>
              <a:ext uri="{FF2B5EF4-FFF2-40B4-BE49-F238E27FC236}">
                <a16:creationId xmlns:a16="http://schemas.microsoft.com/office/drawing/2014/main" id="{7B44AD03-0BAE-B9A6-4590-D89B3082085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2667"/>
              <a:buNone/>
            </a:pPr>
            <a:r>
              <a:rPr lang="en-US" dirty="0">
                <a:solidFill>
                  <a:schemeClr val="tx1"/>
                </a:solidFill>
              </a:rPr>
              <a:t>Context: The Links To Relevant Documents</a:t>
            </a:r>
            <a:endParaRPr dirty="0">
              <a:solidFill>
                <a:schemeClr val="tx1"/>
              </a:solidFill>
            </a:endParaRPr>
          </a:p>
        </p:txBody>
      </p:sp>
      <p:sp>
        <p:nvSpPr>
          <p:cNvPr id="587" name="Google Shape;587;p58">
            <a:extLst>
              <a:ext uri="{FF2B5EF4-FFF2-40B4-BE49-F238E27FC236}">
                <a16:creationId xmlns:a16="http://schemas.microsoft.com/office/drawing/2014/main" id="{7E4FFC5D-7408-19D1-165A-237BE9A80F23}"/>
              </a:ext>
            </a:extLst>
          </p:cNvPr>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325755" algn="l" rtl="0">
              <a:spcBef>
                <a:spcPts val="0"/>
              </a:spcBef>
              <a:spcAft>
                <a:spcPts val="0"/>
              </a:spcAft>
              <a:buSzPct val="100000"/>
              <a:buChar char="●"/>
            </a:pPr>
            <a:r>
              <a:rPr lang="en-US" dirty="0"/>
              <a:t>Current ISO standard:</a:t>
            </a:r>
            <a:endParaRPr dirty="0"/>
          </a:p>
          <a:p>
            <a:pPr marL="914400" lvl="1" indent="-304165" algn="l" rtl="0">
              <a:spcBef>
                <a:spcPts val="0"/>
              </a:spcBef>
              <a:spcAft>
                <a:spcPts val="0"/>
              </a:spcAft>
              <a:buSzPct val="100000"/>
              <a:buChar char="○"/>
            </a:pPr>
            <a:r>
              <a:rPr lang="en-US" u="sng" dirty="0">
                <a:solidFill>
                  <a:schemeClr val="hlink"/>
                </a:solidFill>
                <a:hlinkClick r:id="rId3"/>
              </a:rPr>
              <a:t>https://github.com/OpenChain-Project/License-Compliance-Specification/blob/master/ISO-5230-2020/en/ISO-5230-2020.md</a:t>
            </a:r>
            <a:r>
              <a:rPr lang="en-US" dirty="0"/>
              <a:t> </a:t>
            </a:r>
            <a:endParaRPr dirty="0"/>
          </a:p>
          <a:p>
            <a:pPr marL="457200" lvl="0" indent="-325755" algn="l" rtl="0">
              <a:spcBef>
                <a:spcPts val="0"/>
              </a:spcBef>
              <a:spcAft>
                <a:spcPts val="0"/>
              </a:spcAft>
              <a:buSzPct val="100000"/>
              <a:buChar char="●"/>
            </a:pPr>
            <a:r>
              <a:rPr lang="en-US" dirty="0"/>
              <a:t>Current Next Generation Draft (pre-public comments period):</a:t>
            </a:r>
            <a:endParaRPr dirty="0"/>
          </a:p>
          <a:p>
            <a:pPr marL="914400" lvl="1" indent="-325755" algn="l" rtl="0">
              <a:spcBef>
                <a:spcPts val="0"/>
              </a:spcBef>
              <a:spcAft>
                <a:spcPts val="0"/>
              </a:spcAft>
              <a:buSzPct val="128571"/>
              <a:buChar char="○"/>
            </a:pPr>
            <a:r>
              <a:rPr lang="en-US" u="sng" dirty="0">
                <a:solidFill>
                  <a:schemeClr val="hlink"/>
                </a:solidFill>
                <a:hlinkClick r:id="rId4"/>
              </a:rPr>
              <a:t>https://github.com/OpenChain-Project/License-Compliance-Specification/blob/master/3.0/en/openchain-license-compliance-3.0.md</a:t>
            </a:r>
            <a:r>
              <a:rPr lang="en-US" dirty="0"/>
              <a:t> </a:t>
            </a:r>
            <a:endParaRPr dirty="0"/>
          </a:p>
          <a:p>
            <a:pPr marL="457200" lvl="0" indent="-325755" algn="l" rtl="0">
              <a:spcBef>
                <a:spcPts val="0"/>
              </a:spcBef>
              <a:spcAft>
                <a:spcPts val="0"/>
              </a:spcAft>
              <a:buSzPct val="100000"/>
              <a:buChar char="●"/>
            </a:pPr>
            <a:r>
              <a:rPr lang="en-US" dirty="0"/>
              <a:t>All open issues have been closed by the Specification Work Group</a:t>
            </a:r>
            <a:endParaRPr dirty="0"/>
          </a:p>
          <a:p>
            <a:pPr marL="914400" lvl="1" indent="-304165" algn="l" rtl="0">
              <a:spcBef>
                <a:spcPts val="0"/>
              </a:spcBef>
              <a:spcAft>
                <a:spcPts val="0"/>
              </a:spcAft>
              <a:buSzPct val="100000"/>
              <a:buChar char="○"/>
            </a:pPr>
            <a:r>
              <a:rPr lang="en-US" u="sng" dirty="0">
                <a:solidFill>
                  <a:schemeClr val="hlink"/>
                </a:solidFill>
                <a:hlinkClick r:id="rId5"/>
              </a:rPr>
              <a:t>https://github.com/OpenChain-Project/License-Compliance-Specification/issues?q=is%3Aissue+is%3Aclosed</a:t>
            </a:r>
            <a:r>
              <a:rPr lang="en-US" dirty="0"/>
              <a:t> </a:t>
            </a:r>
            <a:endParaRPr dirty="0"/>
          </a:p>
        </p:txBody>
      </p:sp>
      <p:pic>
        <p:nvPicPr>
          <p:cNvPr id="3" name="Picture 2" descr="A person in a suit and tie&#10;&#10;AI-generated content may be incorrect.">
            <a:extLst>
              <a:ext uri="{FF2B5EF4-FFF2-40B4-BE49-F238E27FC236}">
                <a16:creationId xmlns:a16="http://schemas.microsoft.com/office/drawing/2014/main" id="{46CE23CD-E5A4-2A7D-9861-5D844E8AB475}"/>
              </a:ext>
            </a:extLst>
          </p:cNvPr>
          <p:cNvPicPr>
            <a:picLocks noChangeAspect="1"/>
          </p:cNvPicPr>
          <p:nvPr/>
        </p:nvPicPr>
        <p:blipFill>
          <a:blip r:embed="rId6"/>
          <a:stretch>
            <a:fillRect/>
          </a:stretch>
        </p:blipFill>
        <p:spPr>
          <a:xfrm>
            <a:off x="7931820" y="0"/>
            <a:ext cx="1212180" cy="1212180"/>
          </a:xfrm>
          <a:prstGeom prst="rect">
            <a:avLst/>
          </a:prstGeom>
        </p:spPr>
      </p:pic>
    </p:spTree>
    <p:extLst>
      <p:ext uri="{BB962C8B-B14F-4D97-AF65-F5344CB8AC3E}">
        <p14:creationId xmlns:p14="http://schemas.microsoft.com/office/powerpoint/2010/main" val="1918175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Anti-Trust Policy Notice</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fontScale="85000" lnSpcReduction="10000"/>
          </a:bodyPr>
          <a:lstStyle/>
          <a:p>
            <a:pPr marL="285750" indent="-285750">
              <a:spcAft>
                <a:spcPts val="1200"/>
              </a:spcAft>
            </a:pPr>
            <a:r>
              <a:rPr lang="en-US" dirty="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p>
          <a:p>
            <a:pPr marL="285750" indent="-285750">
              <a:spcAft>
                <a:spcPts val="1200"/>
              </a:spcAft>
            </a:pPr>
            <a:r>
              <a:rPr lang="en-US"/>
              <a:t>Examples </a:t>
            </a:r>
            <a:r>
              <a:rPr lang="en-US" dirty="0"/>
              <a:t>of types of actions that are prohibited at Linux Foundation meetings and in connection with Linux Foundation activities are described in the Linux Foundation Antitrust Policy available at http://</a:t>
            </a:r>
            <a:r>
              <a:rPr lang="en-US" dirty="0" err="1"/>
              <a:t>www.linuxfoundation.org</a:t>
            </a:r>
            <a:r>
              <a:rPr lang="en-US" dirty="0"/>
              <a:t>/antitrust-policy. If you have questions about these matters, please contact your company counsel, or if you are a member of the Linux Foundation, feel free to contact Andrew </a:t>
            </a:r>
            <a:r>
              <a:rPr lang="en-US" dirty="0" err="1"/>
              <a:t>Updegrove</a:t>
            </a:r>
            <a:r>
              <a:rPr lang="en-US" dirty="0"/>
              <a:t> of the firm of </a:t>
            </a:r>
            <a:r>
              <a:rPr lang="en-US" dirty="0" err="1"/>
              <a:t>Gesmer</a:t>
            </a:r>
            <a:r>
              <a:rPr lang="en-US" dirty="0"/>
              <a:t> </a:t>
            </a:r>
            <a:r>
              <a:rPr lang="en-US" dirty="0" err="1"/>
              <a:t>Updegrove</a:t>
            </a:r>
            <a:r>
              <a:rPr lang="en-US" dirty="0"/>
              <a:t> LLP, which provides legal counsel to the Linux Foundation.</a:t>
            </a:r>
          </a:p>
          <a:p>
            <a:pPr marL="0" lvl="0" indent="0" algn="l" rtl="0">
              <a:spcBef>
                <a:spcPts val="0"/>
              </a:spcBef>
              <a:spcAft>
                <a:spcPts val="1200"/>
              </a:spcAft>
              <a:buNone/>
            </a:pPr>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1226033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1">
          <a:extLst>
            <a:ext uri="{FF2B5EF4-FFF2-40B4-BE49-F238E27FC236}">
              <a16:creationId xmlns:a16="http://schemas.microsoft.com/office/drawing/2014/main" id="{6A45B41F-7A02-84F9-7E94-B6853A427FB4}"/>
            </a:ext>
          </a:extLst>
        </p:cNvPr>
        <p:cNvGrpSpPr/>
        <p:nvPr/>
      </p:nvGrpSpPr>
      <p:grpSpPr>
        <a:xfrm>
          <a:off x="0" y="0"/>
          <a:ext cx="0" cy="0"/>
          <a:chOff x="0" y="0"/>
          <a:chExt cx="0" cy="0"/>
        </a:xfrm>
      </p:grpSpPr>
      <p:sp>
        <p:nvSpPr>
          <p:cNvPr id="592" name="Google Shape;592;g2e7fc370c5f_0_55">
            <a:extLst>
              <a:ext uri="{FF2B5EF4-FFF2-40B4-BE49-F238E27FC236}">
                <a16:creationId xmlns:a16="http://schemas.microsoft.com/office/drawing/2014/main" id="{43B766C3-B9C7-27FD-0A3B-0F41140A302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#1 for ISO/IEC 5230:2020</a:t>
            </a:r>
            <a:endParaRPr>
              <a:solidFill>
                <a:schemeClr val="tx1"/>
              </a:solidFill>
            </a:endParaRPr>
          </a:p>
        </p:txBody>
      </p:sp>
      <p:sp>
        <p:nvSpPr>
          <p:cNvPr id="593" name="Google Shape;593;g2e7fc370c5f_0_55">
            <a:extLst>
              <a:ext uri="{FF2B5EF4-FFF2-40B4-BE49-F238E27FC236}">
                <a16:creationId xmlns:a16="http://schemas.microsoft.com/office/drawing/2014/main" id="{31D839CB-2D62-A0B7-CC84-54F57F79F7C2}"/>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594" name="Google Shape;594;g2e7fc370c5f_0_55">
            <a:extLst>
              <a:ext uri="{FF2B5EF4-FFF2-40B4-BE49-F238E27FC236}">
                <a16:creationId xmlns:a16="http://schemas.microsoft.com/office/drawing/2014/main" id="{3A37DF55-4299-4061-BAF4-FC57A551723A}"/>
              </a:ext>
            </a:extLst>
          </p:cNvPr>
          <p:cNvPicPr preferRelativeResize="0"/>
          <p:nvPr/>
        </p:nvPicPr>
        <p:blipFill>
          <a:blip r:embed="rId3">
            <a:alphaModFix/>
          </a:blip>
          <a:stretch>
            <a:fillRect/>
          </a:stretch>
        </p:blipFill>
        <p:spPr>
          <a:xfrm>
            <a:off x="348424" y="1017800"/>
            <a:ext cx="3022426" cy="2829075"/>
          </a:xfrm>
          <a:prstGeom prst="rect">
            <a:avLst/>
          </a:prstGeom>
          <a:noFill/>
          <a:ln>
            <a:noFill/>
          </a:ln>
        </p:spPr>
      </p:pic>
      <p:pic>
        <p:nvPicPr>
          <p:cNvPr id="595" name="Google Shape;595;g2e7fc370c5f_0_55">
            <a:extLst>
              <a:ext uri="{FF2B5EF4-FFF2-40B4-BE49-F238E27FC236}">
                <a16:creationId xmlns:a16="http://schemas.microsoft.com/office/drawing/2014/main" id="{74CE0837-AFE7-2F5A-B601-91406D162C95}"/>
              </a:ext>
            </a:extLst>
          </p:cNvPr>
          <p:cNvPicPr preferRelativeResize="0"/>
          <p:nvPr/>
        </p:nvPicPr>
        <p:blipFill>
          <a:blip r:embed="rId4">
            <a:alphaModFix/>
          </a:blip>
          <a:stretch>
            <a:fillRect/>
          </a:stretch>
        </p:blipFill>
        <p:spPr>
          <a:xfrm>
            <a:off x="4389451" y="1684175"/>
            <a:ext cx="3284225" cy="3016785"/>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F16D0ABE-E174-775D-22B5-05B812987440}"/>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905105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9">
          <a:extLst>
            <a:ext uri="{FF2B5EF4-FFF2-40B4-BE49-F238E27FC236}">
              <a16:creationId xmlns:a16="http://schemas.microsoft.com/office/drawing/2014/main" id="{D1DF4C2D-7227-ADAF-6775-76E02187AC7D}"/>
            </a:ext>
          </a:extLst>
        </p:cNvPr>
        <p:cNvGrpSpPr/>
        <p:nvPr/>
      </p:nvGrpSpPr>
      <p:grpSpPr>
        <a:xfrm>
          <a:off x="0" y="0"/>
          <a:ext cx="0" cy="0"/>
          <a:chOff x="0" y="0"/>
          <a:chExt cx="0" cy="0"/>
        </a:xfrm>
      </p:grpSpPr>
      <p:sp>
        <p:nvSpPr>
          <p:cNvPr id="600" name="Google Shape;600;g2e7fc370c5f_0_64">
            <a:extLst>
              <a:ext uri="{FF2B5EF4-FFF2-40B4-BE49-F238E27FC236}">
                <a16:creationId xmlns:a16="http://schemas.microsoft.com/office/drawing/2014/main" id="{1B93B24A-B73A-DD30-F419-A4F35DBFE3E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#2 for ISO/IEC 5230:2020</a:t>
            </a:r>
            <a:endParaRPr>
              <a:solidFill>
                <a:schemeClr val="tx1"/>
              </a:solidFill>
            </a:endParaRPr>
          </a:p>
        </p:txBody>
      </p:sp>
      <p:sp>
        <p:nvSpPr>
          <p:cNvPr id="601" name="Google Shape;601;g2e7fc370c5f_0_64">
            <a:extLst>
              <a:ext uri="{FF2B5EF4-FFF2-40B4-BE49-F238E27FC236}">
                <a16:creationId xmlns:a16="http://schemas.microsoft.com/office/drawing/2014/main" id="{BC823C87-8782-A573-2FCE-B4A968C72088}"/>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02" name="Google Shape;602;g2e7fc370c5f_0_64">
            <a:extLst>
              <a:ext uri="{FF2B5EF4-FFF2-40B4-BE49-F238E27FC236}">
                <a16:creationId xmlns:a16="http://schemas.microsoft.com/office/drawing/2014/main" id="{E194D874-E05A-9ABE-57F6-D37077BAC503}"/>
              </a:ext>
            </a:extLst>
          </p:cNvPr>
          <p:cNvPicPr preferRelativeResize="0"/>
          <p:nvPr/>
        </p:nvPicPr>
        <p:blipFill>
          <a:blip r:embed="rId3">
            <a:alphaModFix/>
          </a:blip>
          <a:stretch>
            <a:fillRect/>
          </a:stretch>
        </p:blipFill>
        <p:spPr>
          <a:xfrm>
            <a:off x="311701" y="1744672"/>
            <a:ext cx="5922924" cy="644950"/>
          </a:xfrm>
          <a:prstGeom prst="rect">
            <a:avLst/>
          </a:prstGeom>
          <a:noFill/>
          <a:ln>
            <a:noFill/>
          </a:ln>
        </p:spPr>
      </p:pic>
      <p:pic>
        <p:nvPicPr>
          <p:cNvPr id="6" name="Picture 5" descr="A black background with white text&#10;&#10;AI-generated content may be incorrect.">
            <a:extLst>
              <a:ext uri="{FF2B5EF4-FFF2-40B4-BE49-F238E27FC236}">
                <a16:creationId xmlns:a16="http://schemas.microsoft.com/office/drawing/2014/main" id="{6D042063-6A25-CAFC-C7B7-E3C3757FA4F8}"/>
              </a:ext>
            </a:extLst>
          </p:cNvPr>
          <p:cNvPicPr>
            <a:picLocks noChangeAspect="1"/>
          </p:cNvPicPr>
          <p:nvPr/>
        </p:nvPicPr>
        <p:blipFill>
          <a:blip r:embed="rId4"/>
          <a:stretch>
            <a:fillRect/>
          </a:stretch>
        </p:blipFill>
        <p:spPr>
          <a:xfrm>
            <a:off x="3463651" y="3482264"/>
            <a:ext cx="5541948" cy="700356"/>
          </a:xfrm>
          <a:prstGeom prst="rect">
            <a:avLst/>
          </a:prstGeom>
        </p:spPr>
      </p:pic>
      <p:pic>
        <p:nvPicPr>
          <p:cNvPr id="2" name="Picture 1" descr="A person in a suit and tie&#10;&#10;AI-generated content may be incorrect.">
            <a:extLst>
              <a:ext uri="{FF2B5EF4-FFF2-40B4-BE49-F238E27FC236}">
                <a16:creationId xmlns:a16="http://schemas.microsoft.com/office/drawing/2014/main" id="{A3E7136F-5E1B-8E66-E1BC-CD9BF31DA4EF}"/>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2295610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1">
          <a:extLst>
            <a:ext uri="{FF2B5EF4-FFF2-40B4-BE49-F238E27FC236}">
              <a16:creationId xmlns:a16="http://schemas.microsoft.com/office/drawing/2014/main" id="{709AF15C-93EE-C2BF-5CE6-513BA1C4E5AA}"/>
            </a:ext>
          </a:extLst>
        </p:cNvPr>
        <p:cNvGrpSpPr/>
        <p:nvPr/>
      </p:nvGrpSpPr>
      <p:grpSpPr>
        <a:xfrm>
          <a:off x="0" y="0"/>
          <a:ext cx="0" cy="0"/>
          <a:chOff x="0" y="0"/>
          <a:chExt cx="0" cy="0"/>
        </a:xfrm>
      </p:grpSpPr>
      <p:sp>
        <p:nvSpPr>
          <p:cNvPr id="612" name="Google Shape;612;g2e7fc370c5f_0_73">
            <a:extLst>
              <a:ext uri="{FF2B5EF4-FFF2-40B4-BE49-F238E27FC236}">
                <a16:creationId xmlns:a16="http://schemas.microsoft.com/office/drawing/2014/main" id="{941E7C44-B971-9B34-ABD2-6C5FF3D974B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#3 for ISO/IEC 5230:2020</a:t>
            </a:r>
            <a:endParaRPr sz="2400">
              <a:solidFill>
                <a:schemeClr val="tx1"/>
              </a:solidFill>
            </a:endParaRPr>
          </a:p>
        </p:txBody>
      </p:sp>
      <p:sp>
        <p:nvSpPr>
          <p:cNvPr id="613" name="Google Shape;613;g2e7fc370c5f_0_73">
            <a:extLst>
              <a:ext uri="{FF2B5EF4-FFF2-40B4-BE49-F238E27FC236}">
                <a16:creationId xmlns:a16="http://schemas.microsoft.com/office/drawing/2014/main" id="{7D304562-5B39-B2C5-35C3-8207D33897A6}"/>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14" name="Google Shape;614;g2e7fc370c5f_0_73">
            <a:extLst>
              <a:ext uri="{FF2B5EF4-FFF2-40B4-BE49-F238E27FC236}">
                <a16:creationId xmlns:a16="http://schemas.microsoft.com/office/drawing/2014/main" id="{8C1F9152-00AA-3F05-01D3-33343E5F1AA0}"/>
              </a:ext>
            </a:extLst>
          </p:cNvPr>
          <p:cNvPicPr preferRelativeResize="0"/>
          <p:nvPr/>
        </p:nvPicPr>
        <p:blipFill>
          <a:blip r:embed="rId3">
            <a:alphaModFix/>
          </a:blip>
          <a:stretch>
            <a:fillRect/>
          </a:stretch>
        </p:blipFill>
        <p:spPr>
          <a:xfrm>
            <a:off x="199426" y="1712599"/>
            <a:ext cx="6056724" cy="739350"/>
          </a:xfrm>
          <a:prstGeom prst="rect">
            <a:avLst/>
          </a:prstGeom>
          <a:noFill/>
          <a:ln>
            <a:noFill/>
          </a:ln>
        </p:spPr>
      </p:pic>
      <p:pic>
        <p:nvPicPr>
          <p:cNvPr id="615" name="Google Shape;615;g2e7fc370c5f_0_73">
            <a:extLst>
              <a:ext uri="{FF2B5EF4-FFF2-40B4-BE49-F238E27FC236}">
                <a16:creationId xmlns:a16="http://schemas.microsoft.com/office/drawing/2014/main" id="{18722B49-A643-8F3D-9DFD-2DAE2EBE09F8}"/>
              </a:ext>
            </a:extLst>
          </p:cNvPr>
          <p:cNvPicPr preferRelativeResize="0"/>
          <p:nvPr/>
        </p:nvPicPr>
        <p:blipFill>
          <a:blip r:embed="rId4">
            <a:alphaModFix/>
          </a:blip>
          <a:stretch>
            <a:fillRect/>
          </a:stretch>
        </p:blipFill>
        <p:spPr>
          <a:xfrm>
            <a:off x="2892175" y="3316625"/>
            <a:ext cx="6178601" cy="1004625"/>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AEB87682-6A9A-E9F5-F6AD-A0416C07A899}"/>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3484309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9">
          <a:extLst>
            <a:ext uri="{FF2B5EF4-FFF2-40B4-BE49-F238E27FC236}">
              <a16:creationId xmlns:a16="http://schemas.microsoft.com/office/drawing/2014/main" id="{3102AE38-60EE-8C89-CFCC-03E2BFF09035}"/>
            </a:ext>
          </a:extLst>
        </p:cNvPr>
        <p:cNvGrpSpPr/>
        <p:nvPr/>
      </p:nvGrpSpPr>
      <p:grpSpPr>
        <a:xfrm>
          <a:off x="0" y="0"/>
          <a:ext cx="0" cy="0"/>
          <a:chOff x="0" y="0"/>
          <a:chExt cx="0" cy="0"/>
        </a:xfrm>
      </p:grpSpPr>
      <p:sp>
        <p:nvSpPr>
          <p:cNvPr id="620" name="Google Shape;620;g2e7fc370c5f_0_82">
            <a:extLst>
              <a:ext uri="{FF2B5EF4-FFF2-40B4-BE49-F238E27FC236}">
                <a16:creationId xmlns:a16="http://schemas.microsoft.com/office/drawing/2014/main" id="{C2436FED-46B0-52C7-1035-944169A0814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#4 ISO/IEC 5230:2020</a:t>
            </a:r>
            <a:endParaRPr sz="2400">
              <a:solidFill>
                <a:schemeClr val="tx1"/>
              </a:solidFill>
            </a:endParaRPr>
          </a:p>
        </p:txBody>
      </p:sp>
      <p:pic>
        <p:nvPicPr>
          <p:cNvPr id="621" name="Google Shape;621;g2e7fc370c5f_0_82">
            <a:extLst>
              <a:ext uri="{FF2B5EF4-FFF2-40B4-BE49-F238E27FC236}">
                <a16:creationId xmlns:a16="http://schemas.microsoft.com/office/drawing/2014/main" id="{E7735D63-5AAF-4B9E-C57C-95C373C5109E}"/>
              </a:ext>
            </a:extLst>
          </p:cNvPr>
          <p:cNvPicPr preferRelativeResize="0"/>
          <p:nvPr/>
        </p:nvPicPr>
        <p:blipFill>
          <a:blip r:embed="rId3">
            <a:alphaModFix/>
          </a:blip>
          <a:stretch>
            <a:fillRect/>
          </a:stretch>
        </p:blipFill>
        <p:spPr>
          <a:xfrm>
            <a:off x="358954" y="960975"/>
            <a:ext cx="4711547" cy="1927869"/>
          </a:xfrm>
          <a:prstGeom prst="rect">
            <a:avLst/>
          </a:prstGeom>
          <a:noFill/>
          <a:ln>
            <a:noFill/>
          </a:ln>
        </p:spPr>
      </p:pic>
      <p:pic>
        <p:nvPicPr>
          <p:cNvPr id="622" name="Google Shape;622;g2e7fc370c5f_0_82">
            <a:extLst>
              <a:ext uri="{FF2B5EF4-FFF2-40B4-BE49-F238E27FC236}">
                <a16:creationId xmlns:a16="http://schemas.microsoft.com/office/drawing/2014/main" id="{5C25DA3B-F3D6-8AAA-D7B6-3B5C45FECBD8}"/>
              </a:ext>
            </a:extLst>
          </p:cNvPr>
          <p:cNvPicPr preferRelativeResize="0"/>
          <p:nvPr/>
        </p:nvPicPr>
        <p:blipFill>
          <a:blip r:embed="rId4">
            <a:alphaModFix/>
          </a:blip>
          <a:stretch>
            <a:fillRect/>
          </a:stretch>
        </p:blipFill>
        <p:spPr>
          <a:xfrm>
            <a:off x="4225804" y="3087744"/>
            <a:ext cx="4496968" cy="1949857"/>
          </a:xfrm>
          <a:prstGeom prst="rect">
            <a:avLst/>
          </a:prstGeom>
          <a:noFill/>
          <a:ln>
            <a:noFill/>
          </a:ln>
        </p:spPr>
      </p:pic>
      <p:sp>
        <p:nvSpPr>
          <p:cNvPr id="623" name="Google Shape;623;g2e7fc370c5f_0_82">
            <a:extLst>
              <a:ext uri="{FF2B5EF4-FFF2-40B4-BE49-F238E27FC236}">
                <a16:creationId xmlns:a16="http://schemas.microsoft.com/office/drawing/2014/main" id="{74335AC0-E1B1-5978-410E-1A8E4EFB400E}"/>
              </a:ext>
            </a:extLst>
          </p:cNvPr>
          <p:cNvSpPr/>
          <p:nvPr/>
        </p:nvSpPr>
        <p:spPr>
          <a:xfrm rot="-3152168">
            <a:off x="3864686" y="286244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4" name="Picture 3" descr="A person in a suit and tie&#10;&#10;AI-generated content may be incorrect.">
            <a:extLst>
              <a:ext uri="{FF2B5EF4-FFF2-40B4-BE49-F238E27FC236}">
                <a16:creationId xmlns:a16="http://schemas.microsoft.com/office/drawing/2014/main" id="{41088CA2-0383-BD01-2011-E88828710724}"/>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3478140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3F77901D-08C5-3AFF-6931-863C53BDEB68}"/>
            </a:ext>
          </a:extLst>
        </p:cNvPr>
        <p:cNvGrpSpPr/>
        <p:nvPr/>
      </p:nvGrpSpPr>
      <p:grpSpPr>
        <a:xfrm>
          <a:off x="0" y="0"/>
          <a:ext cx="0" cy="0"/>
          <a:chOff x="0" y="0"/>
          <a:chExt cx="0" cy="0"/>
        </a:xfrm>
      </p:grpSpPr>
      <p:sp>
        <p:nvSpPr>
          <p:cNvPr id="628" name="Google Shape;628;g2e7fc370c5f_0_91">
            <a:extLst>
              <a:ext uri="{FF2B5EF4-FFF2-40B4-BE49-F238E27FC236}">
                <a16:creationId xmlns:a16="http://schemas.microsoft.com/office/drawing/2014/main" id="{3B9BB048-C571-E0C3-A47F-B26D522A206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#5 for ISO/IEC 5230:2020</a:t>
            </a:r>
            <a:endParaRPr sz="2400">
              <a:solidFill>
                <a:schemeClr val="tx1"/>
              </a:solidFill>
            </a:endParaRPr>
          </a:p>
        </p:txBody>
      </p:sp>
      <p:sp>
        <p:nvSpPr>
          <p:cNvPr id="629" name="Google Shape;629;g2e7fc370c5f_0_91">
            <a:extLst>
              <a:ext uri="{FF2B5EF4-FFF2-40B4-BE49-F238E27FC236}">
                <a16:creationId xmlns:a16="http://schemas.microsoft.com/office/drawing/2014/main" id="{7A41BEEB-6C43-D55C-A917-3197117976C7}"/>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30" name="Google Shape;630;g2e7fc370c5f_0_91">
            <a:extLst>
              <a:ext uri="{FF2B5EF4-FFF2-40B4-BE49-F238E27FC236}">
                <a16:creationId xmlns:a16="http://schemas.microsoft.com/office/drawing/2014/main" id="{2BB2E719-D191-2313-BFF2-597B370AC492}"/>
              </a:ext>
            </a:extLst>
          </p:cNvPr>
          <p:cNvPicPr preferRelativeResize="0"/>
          <p:nvPr/>
        </p:nvPicPr>
        <p:blipFill>
          <a:blip r:embed="rId3">
            <a:alphaModFix/>
          </a:blip>
          <a:stretch>
            <a:fillRect/>
          </a:stretch>
        </p:blipFill>
        <p:spPr>
          <a:xfrm>
            <a:off x="276400" y="1591824"/>
            <a:ext cx="6201876" cy="754025"/>
          </a:xfrm>
          <a:prstGeom prst="rect">
            <a:avLst/>
          </a:prstGeom>
          <a:noFill/>
          <a:ln>
            <a:noFill/>
          </a:ln>
        </p:spPr>
      </p:pic>
      <p:pic>
        <p:nvPicPr>
          <p:cNvPr id="631" name="Google Shape;631;g2e7fc370c5f_0_91">
            <a:extLst>
              <a:ext uri="{FF2B5EF4-FFF2-40B4-BE49-F238E27FC236}">
                <a16:creationId xmlns:a16="http://schemas.microsoft.com/office/drawing/2014/main" id="{C7C6F563-E2A9-2A2B-A9CB-6CD4AB61ABFA}"/>
              </a:ext>
            </a:extLst>
          </p:cNvPr>
          <p:cNvPicPr preferRelativeResize="0"/>
          <p:nvPr/>
        </p:nvPicPr>
        <p:blipFill>
          <a:blip r:embed="rId4">
            <a:alphaModFix/>
          </a:blip>
          <a:stretch>
            <a:fillRect/>
          </a:stretch>
        </p:blipFill>
        <p:spPr>
          <a:xfrm>
            <a:off x="2707000" y="3526059"/>
            <a:ext cx="6201876" cy="608666"/>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9849D91C-6B66-13A5-03D6-DD40E139AAD9}"/>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154599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85FD9-DB3D-72D2-106D-BF822D54EAB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D386BAF-C26F-9875-670A-8EB027FA7EB1}"/>
              </a:ext>
            </a:extLst>
          </p:cNvPr>
          <p:cNvSpPr>
            <a:spLocks noGrp="1"/>
          </p:cNvSpPr>
          <p:nvPr>
            <p:ph type="body" idx="1"/>
          </p:nvPr>
        </p:nvSpPr>
        <p:spPr/>
        <p:txBody>
          <a:bodyPr/>
          <a:lstStyle/>
          <a:p>
            <a:r>
              <a:rPr lang="en-JP" dirty="0"/>
              <a:t>Next Five Slides: REDLINE Details for ISO/IEC 18974</a:t>
            </a:r>
          </a:p>
        </p:txBody>
      </p:sp>
      <p:pic>
        <p:nvPicPr>
          <p:cNvPr id="3" name="Picture 2" descr="A person in a suit and tie&#10;&#10;AI-generated content may be incorrect.">
            <a:extLst>
              <a:ext uri="{FF2B5EF4-FFF2-40B4-BE49-F238E27FC236}">
                <a16:creationId xmlns:a16="http://schemas.microsoft.com/office/drawing/2014/main" id="{04C442C6-60FA-BFC5-0A3A-75A6FC54989F}"/>
              </a:ext>
            </a:extLst>
          </p:cNvPr>
          <p:cNvPicPr>
            <a:picLocks noChangeAspect="1"/>
          </p:cNvPicPr>
          <p:nvPr/>
        </p:nvPicPr>
        <p:blipFill>
          <a:blip r:embed="rId2"/>
          <a:stretch>
            <a:fillRect/>
          </a:stretch>
        </p:blipFill>
        <p:spPr>
          <a:xfrm>
            <a:off x="7931820" y="0"/>
            <a:ext cx="1212180" cy="1212180"/>
          </a:xfrm>
          <a:prstGeom prst="rect">
            <a:avLst/>
          </a:prstGeom>
        </p:spPr>
      </p:pic>
    </p:spTree>
    <p:extLst>
      <p:ext uri="{BB962C8B-B14F-4D97-AF65-F5344CB8AC3E}">
        <p14:creationId xmlns:p14="http://schemas.microsoft.com/office/powerpoint/2010/main" val="2346152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5">
          <a:extLst>
            <a:ext uri="{FF2B5EF4-FFF2-40B4-BE49-F238E27FC236}">
              <a16:creationId xmlns:a16="http://schemas.microsoft.com/office/drawing/2014/main" id="{4A6A0A08-55E6-FCC5-F4FD-4C37E4CEE3B8}"/>
            </a:ext>
          </a:extLst>
        </p:cNvPr>
        <p:cNvGrpSpPr/>
        <p:nvPr/>
      </p:nvGrpSpPr>
      <p:grpSpPr>
        <a:xfrm>
          <a:off x="0" y="0"/>
          <a:ext cx="0" cy="0"/>
          <a:chOff x="0" y="0"/>
          <a:chExt cx="0" cy="0"/>
        </a:xfrm>
      </p:grpSpPr>
      <p:sp>
        <p:nvSpPr>
          <p:cNvPr id="636" name="Google Shape;636;p59">
            <a:extLst>
              <a:ext uri="{FF2B5EF4-FFF2-40B4-BE49-F238E27FC236}">
                <a16:creationId xmlns:a16="http://schemas.microsoft.com/office/drawing/2014/main" id="{89414A43-DBAF-728D-B30F-7D62F537CD30}"/>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lvl="0">
              <a:buSzPts val="2667"/>
            </a:pPr>
            <a:r>
              <a:rPr lang="en-US" sz="2400" dirty="0">
                <a:solidFill>
                  <a:schemeClr val="tx1"/>
                </a:solidFill>
              </a:rPr>
              <a:t>Context: The Links To Relevant Documents</a:t>
            </a:r>
            <a:endParaRPr dirty="0">
              <a:solidFill>
                <a:schemeClr val="tx1"/>
              </a:solidFill>
            </a:endParaRPr>
          </a:p>
        </p:txBody>
      </p:sp>
      <p:sp>
        <p:nvSpPr>
          <p:cNvPr id="637" name="Google Shape;637;p59">
            <a:extLst>
              <a:ext uri="{FF2B5EF4-FFF2-40B4-BE49-F238E27FC236}">
                <a16:creationId xmlns:a16="http://schemas.microsoft.com/office/drawing/2014/main" id="{C567731F-EC0A-BB2D-5FA5-1DADC8DB398A}"/>
              </a:ext>
            </a:extLst>
          </p:cNvPr>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325755" algn="l" rtl="0">
              <a:lnSpc>
                <a:spcPct val="115000"/>
              </a:lnSpc>
              <a:spcBef>
                <a:spcPts val="0"/>
              </a:spcBef>
              <a:spcAft>
                <a:spcPts val="0"/>
              </a:spcAft>
              <a:buSzPct val="100000"/>
              <a:buChar char="●"/>
            </a:pPr>
            <a:r>
              <a:rPr lang="en-US" dirty="0"/>
              <a:t>Current ISO standard:</a:t>
            </a:r>
            <a:endParaRPr dirty="0"/>
          </a:p>
          <a:p>
            <a:pPr marL="914400" lvl="1" indent="-304165" algn="l" rtl="0">
              <a:lnSpc>
                <a:spcPct val="115000"/>
              </a:lnSpc>
              <a:spcBef>
                <a:spcPts val="0"/>
              </a:spcBef>
              <a:spcAft>
                <a:spcPts val="0"/>
              </a:spcAft>
              <a:buSzPct val="100000"/>
              <a:buChar char="○"/>
            </a:pPr>
            <a:r>
              <a:rPr lang="en-US" u="sng" dirty="0">
                <a:solidFill>
                  <a:schemeClr val="hlink"/>
                </a:solidFill>
                <a:hlinkClick r:id="rId3"/>
              </a:rPr>
              <a:t>https://github.com/OpenChain-Project/Security-Assurance-Specification/blob/main/Security-Assurance-Specification/ISO-18974/en/ISO-18974.md</a:t>
            </a:r>
            <a:r>
              <a:rPr lang="en-US" dirty="0"/>
              <a:t> </a:t>
            </a:r>
            <a:endParaRPr dirty="0"/>
          </a:p>
          <a:p>
            <a:pPr marL="457200" lvl="0" indent="-325755" algn="l" rtl="0">
              <a:lnSpc>
                <a:spcPct val="115000"/>
              </a:lnSpc>
              <a:spcBef>
                <a:spcPts val="0"/>
              </a:spcBef>
              <a:spcAft>
                <a:spcPts val="0"/>
              </a:spcAft>
              <a:buSzPct val="100000"/>
              <a:buChar char="●"/>
            </a:pPr>
            <a:r>
              <a:rPr lang="en-US" dirty="0"/>
              <a:t>Current Next Generation Draft (pre-public comments period):</a:t>
            </a:r>
            <a:endParaRPr dirty="0"/>
          </a:p>
          <a:p>
            <a:pPr marL="914400" lvl="1" indent="-325755" algn="l" rtl="0">
              <a:lnSpc>
                <a:spcPct val="115000"/>
              </a:lnSpc>
              <a:spcBef>
                <a:spcPts val="0"/>
              </a:spcBef>
              <a:spcAft>
                <a:spcPts val="0"/>
              </a:spcAft>
              <a:buSzPct val="128571"/>
              <a:buChar char="○"/>
            </a:pPr>
            <a:r>
              <a:rPr lang="en-US" u="sng" dirty="0">
                <a:solidFill>
                  <a:schemeClr val="hlink"/>
                </a:solidFill>
                <a:hlinkClick r:id="rId4"/>
              </a:rPr>
              <a:t>https://github.com/OpenChain-Project/Security-Assurance-Specification/blob/main/Security-Assurance-Specification/2.0/en/openchain-security-specification-2.0.md</a:t>
            </a:r>
            <a:r>
              <a:rPr lang="en-US" dirty="0"/>
              <a:t> </a:t>
            </a:r>
            <a:endParaRPr dirty="0"/>
          </a:p>
          <a:p>
            <a:pPr marL="457200" lvl="0" indent="-325755" algn="l" rtl="0">
              <a:spcBef>
                <a:spcPts val="0"/>
              </a:spcBef>
              <a:spcAft>
                <a:spcPts val="0"/>
              </a:spcAft>
              <a:buSzPct val="100000"/>
              <a:buChar char="●"/>
            </a:pPr>
            <a:r>
              <a:rPr lang="en-US" dirty="0"/>
              <a:t>All open issues have been closed by the Specification Work Group</a:t>
            </a:r>
            <a:endParaRPr dirty="0"/>
          </a:p>
          <a:p>
            <a:pPr marL="914400" lvl="1" indent="-304165" algn="l" rtl="0">
              <a:spcBef>
                <a:spcPts val="0"/>
              </a:spcBef>
              <a:spcAft>
                <a:spcPts val="0"/>
              </a:spcAft>
              <a:buSzPct val="100000"/>
              <a:buChar char="○"/>
            </a:pPr>
            <a:r>
              <a:rPr lang="en-US" u="sng" dirty="0">
                <a:solidFill>
                  <a:schemeClr val="hlink"/>
                </a:solidFill>
                <a:hlinkClick r:id="rId5"/>
              </a:rPr>
              <a:t>https://github.com/OpenChain-Project/Security-Assurance-Specification/issues?q=is%3Aissue+is%3Aclosed</a:t>
            </a:r>
            <a:endParaRPr lang="en-US" dirty="0"/>
          </a:p>
        </p:txBody>
      </p:sp>
      <p:pic>
        <p:nvPicPr>
          <p:cNvPr id="3" name="Picture 2" descr="A person in a suit and tie&#10;&#10;AI-generated content may be incorrect.">
            <a:extLst>
              <a:ext uri="{FF2B5EF4-FFF2-40B4-BE49-F238E27FC236}">
                <a16:creationId xmlns:a16="http://schemas.microsoft.com/office/drawing/2014/main" id="{5A9D2C5B-2EB1-ADA5-7555-587074A05F51}"/>
              </a:ext>
            </a:extLst>
          </p:cNvPr>
          <p:cNvPicPr>
            <a:picLocks noChangeAspect="1"/>
          </p:cNvPicPr>
          <p:nvPr/>
        </p:nvPicPr>
        <p:blipFill>
          <a:blip r:embed="rId6"/>
          <a:stretch>
            <a:fillRect/>
          </a:stretch>
        </p:blipFill>
        <p:spPr>
          <a:xfrm>
            <a:off x="7931820" y="0"/>
            <a:ext cx="1212180" cy="1212180"/>
          </a:xfrm>
          <a:prstGeom prst="rect">
            <a:avLst/>
          </a:prstGeom>
        </p:spPr>
      </p:pic>
    </p:spTree>
    <p:extLst>
      <p:ext uri="{BB962C8B-B14F-4D97-AF65-F5344CB8AC3E}">
        <p14:creationId xmlns:p14="http://schemas.microsoft.com/office/powerpoint/2010/main" val="518984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1">
          <a:extLst>
            <a:ext uri="{FF2B5EF4-FFF2-40B4-BE49-F238E27FC236}">
              <a16:creationId xmlns:a16="http://schemas.microsoft.com/office/drawing/2014/main" id="{BA4A318C-1123-87B3-358F-E161950C4E38}"/>
            </a:ext>
          </a:extLst>
        </p:cNvPr>
        <p:cNvGrpSpPr/>
        <p:nvPr/>
      </p:nvGrpSpPr>
      <p:grpSpPr>
        <a:xfrm>
          <a:off x="0" y="0"/>
          <a:ext cx="0" cy="0"/>
          <a:chOff x="0" y="0"/>
          <a:chExt cx="0" cy="0"/>
        </a:xfrm>
      </p:grpSpPr>
      <p:sp>
        <p:nvSpPr>
          <p:cNvPr id="642" name="Google Shape;642;g2e7fc370c5f_0_6">
            <a:extLst>
              <a:ext uri="{FF2B5EF4-FFF2-40B4-BE49-F238E27FC236}">
                <a16:creationId xmlns:a16="http://schemas.microsoft.com/office/drawing/2014/main" id="{C355CE8C-C510-4C88-E986-E43CBA4A0E4C}"/>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#1 for ISO/IEC 18974:2023</a:t>
            </a:r>
            <a:endParaRPr>
              <a:solidFill>
                <a:schemeClr val="tx1"/>
              </a:solidFill>
            </a:endParaRPr>
          </a:p>
        </p:txBody>
      </p:sp>
      <p:pic>
        <p:nvPicPr>
          <p:cNvPr id="643" name="Google Shape;643;g2e7fc370c5f_0_6">
            <a:extLst>
              <a:ext uri="{FF2B5EF4-FFF2-40B4-BE49-F238E27FC236}">
                <a16:creationId xmlns:a16="http://schemas.microsoft.com/office/drawing/2014/main" id="{36775F56-D22E-560A-A1F7-865EF18E9545}"/>
              </a:ext>
            </a:extLst>
          </p:cNvPr>
          <p:cNvPicPr preferRelativeResize="0"/>
          <p:nvPr/>
        </p:nvPicPr>
        <p:blipFill>
          <a:blip r:embed="rId3">
            <a:alphaModFix/>
          </a:blip>
          <a:stretch>
            <a:fillRect/>
          </a:stretch>
        </p:blipFill>
        <p:spPr>
          <a:xfrm>
            <a:off x="4004226" y="2982322"/>
            <a:ext cx="4796723" cy="1623126"/>
          </a:xfrm>
          <a:prstGeom prst="rect">
            <a:avLst/>
          </a:prstGeom>
          <a:noFill/>
          <a:ln>
            <a:noFill/>
          </a:ln>
        </p:spPr>
      </p:pic>
      <p:pic>
        <p:nvPicPr>
          <p:cNvPr id="644" name="Google Shape;644;g2e7fc370c5f_0_6">
            <a:extLst>
              <a:ext uri="{FF2B5EF4-FFF2-40B4-BE49-F238E27FC236}">
                <a16:creationId xmlns:a16="http://schemas.microsoft.com/office/drawing/2014/main" id="{FEC71454-2FF1-7F03-0FF0-489ED9C8992A}"/>
              </a:ext>
            </a:extLst>
          </p:cNvPr>
          <p:cNvPicPr preferRelativeResize="0"/>
          <p:nvPr/>
        </p:nvPicPr>
        <p:blipFill>
          <a:blip r:embed="rId4">
            <a:alphaModFix/>
          </a:blip>
          <a:stretch>
            <a:fillRect/>
          </a:stretch>
        </p:blipFill>
        <p:spPr>
          <a:xfrm>
            <a:off x="311700" y="1266450"/>
            <a:ext cx="4407526" cy="1657150"/>
          </a:xfrm>
          <a:prstGeom prst="rect">
            <a:avLst/>
          </a:prstGeom>
          <a:noFill/>
          <a:ln>
            <a:noFill/>
          </a:ln>
        </p:spPr>
      </p:pic>
      <p:sp>
        <p:nvSpPr>
          <p:cNvPr id="645" name="Google Shape;645;g2e7fc370c5f_0_6">
            <a:extLst>
              <a:ext uri="{FF2B5EF4-FFF2-40B4-BE49-F238E27FC236}">
                <a16:creationId xmlns:a16="http://schemas.microsoft.com/office/drawing/2014/main" id="{BCC974C1-4412-4303-1D74-BB0419EC0CD1}"/>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4" name="Picture 3" descr="A person in a suit and tie&#10;&#10;AI-generated content may be incorrect.">
            <a:extLst>
              <a:ext uri="{FF2B5EF4-FFF2-40B4-BE49-F238E27FC236}">
                <a16:creationId xmlns:a16="http://schemas.microsoft.com/office/drawing/2014/main" id="{D3B89B8A-0969-4CA5-2887-809E3004A4A9}"/>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878245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9">
          <a:extLst>
            <a:ext uri="{FF2B5EF4-FFF2-40B4-BE49-F238E27FC236}">
              <a16:creationId xmlns:a16="http://schemas.microsoft.com/office/drawing/2014/main" id="{9D49C623-43E3-0CDF-26AC-BB7851C20BD7}"/>
            </a:ext>
          </a:extLst>
        </p:cNvPr>
        <p:cNvGrpSpPr/>
        <p:nvPr/>
      </p:nvGrpSpPr>
      <p:grpSpPr>
        <a:xfrm>
          <a:off x="0" y="0"/>
          <a:ext cx="0" cy="0"/>
          <a:chOff x="0" y="0"/>
          <a:chExt cx="0" cy="0"/>
        </a:xfrm>
      </p:grpSpPr>
      <p:sp>
        <p:nvSpPr>
          <p:cNvPr id="650" name="Google Shape;650;g2e7fc370c5f_0_22">
            <a:extLst>
              <a:ext uri="{FF2B5EF4-FFF2-40B4-BE49-F238E27FC236}">
                <a16:creationId xmlns:a16="http://schemas.microsoft.com/office/drawing/2014/main" id="{993B0AD2-310A-F0B4-EB5C-6A3B1207910E}"/>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#2 for ISO/IEC 18974:2023</a:t>
            </a:r>
            <a:endParaRPr>
              <a:solidFill>
                <a:schemeClr val="tx1"/>
              </a:solidFill>
            </a:endParaRPr>
          </a:p>
        </p:txBody>
      </p:sp>
      <p:sp>
        <p:nvSpPr>
          <p:cNvPr id="651" name="Google Shape;651;g2e7fc370c5f_0_22">
            <a:extLst>
              <a:ext uri="{FF2B5EF4-FFF2-40B4-BE49-F238E27FC236}">
                <a16:creationId xmlns:a16="http://schemas.microsoft.com/office/drawing/2014/main" id="{421CC0E8-5DA3-B6C4-4C33-421F57FDF52F}"/>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52" name="Google Shape;652;g2e7fc370c5f_0_22">
            <a:extLst>
              <a:ext uri="{FF2B5EF4-FFF2-40B4-BE49-F238E27FC236}">
                <a16:creationId xmlns:a16="http://schemas.microsoft.com/office/drawing/2014/main" id="{9F7BC42E-DB9A-E17D-0E99-E321ABC0E9D4}"/>
              </a:ext>
            </a:extLst>
          </p:cNvPr>
          <p:cNvPicPr preferRelativeResize="0"/>
          <p:nvPr/>
        </p:nvPicPr>
        <p:blipFill>
          <a:blip r:embed="rId3">
            <a:alphaModFix/>
          </a:blip>
          <a:stretch>
            <a:fillRect/>
          </a:stretch>
        </p:blipFill>
        <p:spPr>
          <a:xfrm>
            <a:off x="280350" y="1846351"/>
            <a:ext cx="5432151" cy="660450"/>
          </a:xfrm>
          <a:prstGeom prst="rect">
            <a:avLst/>
          </a:prstGeom>
          <a:noFill/>
          <a:ln>
            <a:noFill/>
          </a:ln>
        </p:spPr>
      </p:pic>
      <p:pic>
        <p:nvPicPr>
          <p:cNvPr id="653" name="Google Shape;653;g2e7fc370c5f_0_22">
            <a:extLst>
              <a:ext uri="{FF2B5EF4-FFF2-40B4-BE49-F238E27FC236}">
                <a16:creationId xmlns:a16="http://schemas.microsoft.com/office/drawing/2014/main" id="{3AE1B15A-3909-4B76-B78D-814AA8B370BC}"/>
              </a:ext>
            </a:extLst>
          </p:cNvPr>
          <p:cNvPicPr preferRelativeResize="0"/>
          <p:nvPr/>
        </p:nvPicPr>
        <p:blipFill>
          <a:blip r:embed="rId4">
            <a:alphaModFix/>
          </a:blip>
          <a:stretch>
            <a:fillRect/>
          </a:stretch>
        </p:blipFill>
        <p:spPr>
          <a:xfrm>
            <a:off x="3458525" y="3447550"/>
            <a:ext cx="5342418" cy="607800"/>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70D55751-13C5-38A6-8426-ED796134377A}"/>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565105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7">
          <a:extLst>
            <a:ext uri="{FF2B5EF4-FFF2-40B4-BE49-F238E27FC236}">
              <a16:creationId xmlns:a16="http://schemas.microsoft.com/office/drawing/2014/main" id="{EF4EEED3-3EFB-8438-BB02-4DCB730DE684}"/>
            </a:ext>
          </a:extLst>
        </p:cNvPr>
        <p:cNvGrpSpPr/>
        <p:nvPr/>
      </p:nvGrpSpPr>
      <p:grpSpPr>
        <a:xfrm>
          <a:off x="0" y="0"/>
          <a:ext cx="0" cy="0"/>
          <a:chOff x="0" y="0"/>
          <a:chExt cx="0" cy="0"/>
        </a:xfrm>
      </p:grpSpPr>
      <p:sp>
        <p:nvSpPr>
          <p:cNvPr id="658" name="Google Shape;658;g2e7fc370c5f_0_30">
            <a:extLst>
              <a:ext uri="{FF2B5EF4-FFF2-40B4-BE49-F238E27FC236}">
                <a16:creationId xmlns:a16="http://schemas.microsoft.com/office/drawing/2014/main" id="{087A77CA-66EB-E442-1E12-A77754BBC725}"/>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#3 for ISO/IEC 18974:2023</a:t>
            </a:r>
            <a:endParaRPr>
              <a:solidFill>
                <a:schemeClr val="tx1"/>
              </a:solidFill>
            </a:endParaRPr>
          </a:p>
        </p:txBody>
      </p:sp>
      <p:pic>
        <p:nvPicPr>
          <p:cNvPr id="659" name="Google Shape;659;g2e7fc370c5f_0_30">
            <a:extLst>
              <a:ext uri="{FF2B5EF4-FFF2-40B4-BE49-F238E27FC236}">
                <a16:creationId xmlns:a16="http://schemas.microsoft.com/office/drawing/2014/main" id="{8234CDBF-B059-FFAF-3AA1-9A8E2829D88E}"/>
              </a:ext>
            </a:extLst>
          </p:cNvPr>
          <p:cNvPicPr preferRelativeResize="0"/>
          <p:nvPr/>
        </p:nvPicPr>
        <p:blipFill>
          <a:blip r:embed="rId3">
            <a:alphaModFix/>
          </a:blip>
          <a:stretch>
            <a:fillRect/>
          </a:stretch>
        </p:blipFill>
        <p:spPr>
          <a:xfrm>
            <a:off x="280350" y="1266450"/>
            <a:ext cx="4415626" cy="1763651"/>
          </a:xfrm>
          <a:prstGeom prst="rect">
            <a:avLst/>
          </a:prstGeom>
          <a:noFill/>
          <a:ln>
            <a:noFill/>
          </a:ln>
        </p:spPr>
      </p:pic>
      <p:pic>
        <p:nvPicPr>
          <p:cNvPr id="660" name="Google Shape;660;g2e7fc370c5f_0_30">
            <a:extLst>
              <a:ext uri="{FF2B5EF4-FFF2-40B4-BE49-F238E27FC236}">
                <a16:creationId xmlns:a16="http://schemas.microsoft.com/office/drawing/2014/main" id="{B983E77E-7858-3C2D-4929-7D2BED5CD72E}"/>
              </a:ext>
            </a:extLst>
          </p:cNvPr>
          <p:cNvPicPr preferRelativeResize="0"/>
          <p:nvPr/>
        </p:nvPicPr>
        <p:blipFill>
          <a:blip r:embed="rId4">
            <a:alphaModFix/>
          </a:blip>
          <a:stretch>
            <a:fillRect/>
          </a:stretch>
        </p:blipFill>
        <p:spPr>
          <a:xfrm>
            <a:off x="4385325" y="3124225"/>
            <a:ext cx="4415626" cy="1481227"/>
          </a:xfrm>
          <a:prstGeom prst="rect">
            <a:avLst/>
          </a:prstGeom>
          <a:noFill/>
          <a:ln>
            <a:noFill/>
          </a:ln>
        </p:spPr>
      </p:pic>
      <p:sp>
        <p:nvSpPr>
          <p:cNvPr id="661" name="Google Shape;661;g2e7fc370c5f_0_30">
            <a:extLst>
              <a:ext uri="{FF2B5EF4-FFF2-40B4-BE49-F238E27FC236}">
                <a16:creationId xmlns:a16="http://schemas.microsoft.com/office/drawing/2014/main" id="{CDBCEB8A-0E0F-050D-41C3-39FB4350A3EE}"/>
              </a:ext>
            </a:extLst>
          </p:cNvPr>
          <p:cNvSpPr/>
          <p:nvPr/>
        </p:nvSpPr>
        <p:spPr>
          <a:xfrm rot="-3152168">
            <a:off x="4037111" y="2932171"/>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4" name="Picture 3" descr="A person in a suit and tie&#10;&#10;AI-generated content may be incorrect.">
            <a:extLst>
              <a:ext uri="{FF2B5EF4-FFF2-40B4-BE49-F238E27FC236}">
                <a16:creationId xmlns:a16="http://schemas.microsoft.com/office/drawing/2014/main" id="{7C500C0B-CBB9-BC27-62D4-87982C7456CF}"/>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2397161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Agenda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fontScale="92500"/>
          </a:bodyPr>
          <a:lstStyle/>
          <a:p>
            <a:pPr marL="342900">
              <a:spcAft>
                <a:spcPts val="1200"/>
              </a:spcAft>
              <a:buSzPct val="100000"/>
              <a:buFont typeface="+mj-lt"/>
              <a:buAutoNum type="arabicPeriod"/>
            </a:pPr>
            <a:r>
              <a:rPr lang="en-US" dirty="0"/>
              <a:t>Formally welcome new chairs – Specification, Education and Telco</a:t>
            </a:r>
          </a:p>
          <a:p>
            <a:pPr marL="342900">
              <a:spcAft>
                <a:spcPts val="1200"/>
              </a:spcAft>
              <a:buSzPct val="100000"/>
              <a:buFont typeface="+mj-lt"/>
              <a:buAutoNum type="arabicPeriod"/>
            </a:pPr>
            <a:r>
              <a:rPr lang="en-US" dirty="0"/>
              <a:t>Education Work Group – A Quick Overview of What Is Coming</a:t>
            </a:r>
          </a:p>
          <a:p>
            <a:pPr marL="342900">
              <a:spcAft>
                <a:spcPts val="1200"/>
              </a:spcAft>
              <a:buSzPct val="100000"/>
              <a:buFont typeface="+mj-lt"/>
              <a:buAutoNum type="arabicPeriod"/>
            </a:pPr>
            <a:r>
              <a:rPr lang="en-US" dirty="0"/>
              <a:t>AI Work Group – AI System Bill of Materials Compliance Guide – Current Status</a:t>
            </a:r>
          </a:p>
          <a:p>
            <a:pPr marL="342900">
              <a:spcAft>
                <a:spcPts val="1200"/>
              </a:spcAft>
              <a:buSzPct val="100000"/>
              <a:buFont typeface="+mj-lt"/>
              <a:buAutoNum type="arabicPeriod"/>
            </a:pPr>
            <a:r>
              <a:rPr lang="en-US" dirty="0"/>
              <a:t>SPDX Operations Profile – Current Status</a:t>
            </a:r>
          </a:p>
          <a:p>
            <a:pPr marL="342900">
              <a:spcAft>
                <a:spcPts val="1200"/>
              </a:spcAft>
              <a:buSzPct val="100000"/>
              <a:buFont typeface="+mj-lt"/>
              <a:buAutoNum type="arabicPeriod"/>
            </a:pPr>
            <a:r>
              <a:rPr lang="en-US" dirty="0"/>
              <a:t>Specification Work Group – Outcomes of the recent Steering Committee meeting</a:t>
            </a:r>
          </a:p>
          <a:p>
            <a:pPr marL="342900">
              <a:spcAft>
                <a:spcPts val="1200"/>
              </a:spcAft>
              <a:buSzPct val="100000"/>
              <a:buFont typeface="+mj-lt"/>
              <a:buAutoNum type="arabicPeriod"/>
            </a:pPr>
            <a:r>
              <a:rPr lang="en-US" dirty="0"/>
              <a:t>Specification Work Group – Survey for ISO/IEC 5230 and ISO/IEC 18974</a:t>
            </a:r>
          </a:p>
          <a:p>
            <a:pPr marL="342900">
              <a:spcAft>
                <a:spcPts val="1200"/>
              </a:spcAft>
              <a:buSzPct val="100000"/>
              <a:buFont typeface="+mj-lt"/>
              <a:buAutoNum type="arabicPeriod"/>
            </a:pPr>
            <a:r>
              <a:rPr lang="en-US" dirty="0"/>
              <a:t>Any Other Business?</a:t>
            </a:r>
          </a:p>
        </p:txBody>
      </p:sp>
    </p:spTree>
    <p:extLst>
      <p:ext uri="{BB962C8B-B14F-4D97-AF65-F5344CB8AC3E}">
        <p14:creationId xmlns:p14="http://schemas.microsoft.com/office/powerpoint/2010/main" val="3487969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5">
          <a:extLst>
            <a:ext uri="{FF2B5EF4-FFF2-40B4-BE49-F238E27FC236}">
              <a16:creationId xmlns:a16="http://schemas.microsoft.com/office/drawing/2014/main" id="{677B5237-046E-5D12-2E1A-2315A0809EB0}"/>
            </a:ext>
          </a:extLst>
        </p:cNvPr>
        <p:cNvGrpSpPr/>
        <p:nvPr/>
      </p:nvGrpSpPr>
      <p:grpSpPr>
        <a:xfrm>
          <a:off x="0" y="0"/>
          <a:ext cx="0" cy="0"/>
          <a:chOff x="0" y="0"/>
          <a:chExt cx="0" cy="0"/>
        </a:xfrm>
      </p:grpSpPr>
      <p:sp>
        <p:nvSpPr>
          <p:cNvPr id="666" name="Google Shape;666;g2e7fc370c5f_0_46">
            <a:extLst>
              <a:ext uri="{FF2B5EF4-FFF2-40B4-BE49-F238E27FC236}">
                <a16:creationId xmlns:a16="http://schemas.microsoft.com/office/drawing/2014/main" id="{6D5465E3-A240-A2A3-964A-171889253E4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#4 for ISO/IEC 18974:2023</a:t>
            </a:r>
            <a:endParaRPr>
              <a:solidFill>
                <a:schemeClr val="tx1"/>
              </a:solidFill>
            </a:endParaRPr>
          </a:p>
        </p:txBody>
      </p:sp>
      <p:sp>
        <p:nvSpPr>
          <p:cNvPr id="667" name="Google Shape;667;g2e7fc370c5f_0_46">
            <a:extLst>
              <a:ext uri="{FF2B5EF4-FFF2-40B4-BE49-F238E27FC236}">
                <a16:creationId xmlns:a16="http://schemas.microsoft.com/office/drawing/2014/main" id="{6F69475C-9AB0-3375-F888-EEC48CEA0BD4}"/>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68" name="Google Shape;668;g2e7fc370c5f_0_46">
            <a:extLst>
              <a:ext uri="{FF2B5EF4-FFF2-40B4-BE49-F238E27FC236}">
                <a16:creationId xmlns:a16="http://schemas.microsoft.com/office/drawing/2014/main" id="{0D9639B3-0EED-1E16-0167-D739362437EB}"/>
              </a:ext>
            </a:extLst>
          </p:cNvPr>
          <p:cNvPicPr preferRelativeResize="0"/>
          <p:nvPr/>
        </p:nvPicPr>
        <p:blipFill>
          <a:blip r:embed="rId3">
            <a:alphaModFix/>
          </a:blip>
          <a:stretch>
            <a:fillRect/>
          </a:stretch>
        </p:blipFill>
        <p:spPr>
          <a:xfrm>
            <a:off x="260900" y="1721700"/>
            <a:ext cx="6443648" cy="742525"/>
          </a:xfrm>
          <a:prstGeom prst="rect">
            <a:avLst/>
          </a:prstGeom>
          <a:noFill/>
          <a:ln>
            <a:noFill/>
          </a:ln>
        </p:spPr>
      </p:pic>
      <p:pic>
        <p:nvPicPr>
          <p:cNvPr id="669" name="Google Shape;669;g2e7fc370c5f_0_46">
            <a:extLst>
              <a:ext uri="{FF2B5EF4-FFF2-40B4-BE49-F238E27FC236}">
                <a16:creationId xmlns:a16="http://schemas.microsoft.com/office/drawing/2014/main" id="{DCF6CEF0-6288-0A9B-5075-7BB7592AC04C}"/>
              </a:ext>
            </a:extLst>
          </p:cNvPr>
          <p:cNvPicPr preferRelativeResize="0"/>
          <p:nvPr/>
        </p:nvPicPr>
        <p:blipFill>
          <a:blip r:embed="rId4">
            <a:alphaModFix/>
          </a:blip>
          <a:stretch>
            <a:fillRect/>
          </a:stretch>
        </p:blipFill>
        <p:spPr>
          <a:xfrm>
            <a:off x="2602922" y="3407678"/>
            <a:ext cx="6101955" cy="607800"/>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2CA3C4CF-1607-3936-0E8D-60CE687CC9BE}"/>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3956677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217C0-4132-D522-6F77-40DBEF582625}"/>
              </a:ext>
            </a:extLst>
          </p:cNvPr>
          <p:cNvSpPr>
            <a:spLocks noGrp="1"/>
          </p:cNvSpPr>
          <p:nvPr>
            <p:ph type="title"/>
          </p:nvPr>
        </p:nvSpPr>
        <p:spPr/>
        <p:txBody>
          <a:bodyPr>
            <a:normAutofit fontScale="90000"/>
          </a:bodyPr>
          <a:lstStyle/>
          <a:p>
            <a:r>
              <a:rPr lang="en-JP" dirty="0"/>
              <a:t>Other News! Proposed Survey – Comments?</a:t>
            </a:r>
          </a:p>
        </p:txBody>
      </p:sp>
      <p:sp>
        <p:nvSpPr>
          <p:cNvPr id="3" name="Text Placeholder 2">
            <a:extLst>
              <a:ext uri="{FF2B5EF4-FFF2-40B4-BE49-F238E27FC236}">
                <a16:creationId xmlns:a16="http://schemas.microsoft.com/office/drawing/2014/main" id="{FEE288CD-EDB4-A793-E84D-71604A21CE30}"/>
              </a:ext>
            </a:extLst>
          </p:cNvPr>
          <p:cNvSpPr>
            <a:spLocks noGrp="1"/>
          </p:cNvSpPr>
          <p:nvPr>
            <p:ph type="body" idx="1"/>
          </p:nvPr>
        </p:nvSpPr>
        <p:spPr>
          <a:xfrm>
            <a:off x="311700" y="1638984"/>
            <a:ext cx="4147717" cy="3339000"/>
          </a:xfrm>
        </p:spPr>
        <p:txBody>
          <a:bodyPr>
            <a:normAutofit fontScale="47500" lnSpcReduction="20000"/>
          </a:bodyPr>
          <a:lstStyle/>
          <a:p>
            <a:pPr marL="114300" indent="0">
              <a:buNone/>
            </a:pPr>
            <a:r>
              <a:rPr lang="en-US" b="1" dirty="0"/>
              <a:t>ExampleQ1:</a:t>
            </a:r>
          </a:p>
          <a:p>
            <a:pPr marL="114300" indent="0">
              <a:buNone/>
            </a:pPr>
            <a:endParaRPr lang="en-US" dirty="0"/>
          </a:p>
          <a:p>
            <a:pPr marL="114300" indent="0">
              <a:buNone/>
            </a:pPr>
            <a:r>
              <a:rPr lang="en-US" dirty="0"/>
              <a:t>Have you found shortfalls in ISO/IEC 5230 regarding how it addresses open source license compliance process management?</a:t>
            </a:r>
          </a:p>
          <a:p>
            <a:pPr marL="114300" indent="0">
              <a:buNone/>
            </a:pPr>
            <a:endParaRPr lang="en-US" dirty="0"/>
          </a:p>
          <a:p>
            <a:pPr marL="114300" indent="0">
              <a:buNone/>
            </a:pPr>
            <a:r>
              <a:rPr lang="en-US" b="1" dirty="0"/>
              <a:t>ExampleQ2:</a:t>
            </a:r>
          </a:p>
          <a:p>
            <a:pPr marL="114300" indent="0">
              <a:buNone/>
            </a:pPr>
            <a:endParaRPr lang="en-US" dirty="0"/>
          </a:p>
          <a:p>
            <a:pPr marL="114300" indent="0">
              <a:buNone/>
            </a:pPr>
            <a:r>
              <a:rPr lang="en-US" dirty="0"/>
              <a:t>If so, were these shortfalls based on processes areas it did not cover?</a:t>
            </a:r>
          </a:p>
          <a:p>
            <a:pPr marL="114300" indent="0">
              <a:buNone/>
            </a:pPr>
            <a:endParaRPr lang="en-US" dirty="0"/>
          </a:p>
          <a:p>
            <a:pPr marL="114300" indent="0">
              <a:buNone/>
            </a:pPr>
            <a:r>
              <a:rPr lang="en-US" b="1" dirty="0"/>
              <a:t>ExampleQ3:</a:t>
            </a:r>
          </a:p>
          <a:p>
            <a:pPr marL="114300" indent="0">
              <a:buNone/>
            </a:pPr>
            <a:endParaRPr lang="en-US" dirty="0"/>
          </a:p>
          <a:p>
            <a:pPr marL="114300" indent="0">
              <a:buNone/>
            </a:pPr>
            <a:r>
              <a:rPr lang="en-US" dirty="0"/>
              <a:t>If so, were these shortfalls based on complexity?</a:t>
            </a:r>
          </a:p>
          <a:p>
            <a:pPr marL="114300" indent="0">
              <a:buNone/>
            </a:pPr>
            <a:endParaRPr lang="en-US" dirty="0"/>
          </a:p>
          <a:p>
            <a:pPr marL="114300" indent="0">
              <a:buNone/>
            </a:pPr>
            <a:r>
              <a:rPr lang="en-US" b="1" dirty="0"/>
              <a:t>ExampleQ4:</a:t>
            </a:r>
          </a:p>
          <a:p>
            <a:pPr marL="114300" indent="0">
              <a:buNone/>
            </a:pPr>
            <a:endParaRPr lang="en-US" dirty="0"/>
          </a:p>
          <a:p>
            <a:pPr marL="114300" indent="0">
              <a:buNone/>
            </a:pPr>
            <a:r>
              <a:rPr lang="en-US" dirty="0"/>
              <a:t>If so, were these shortfalls based on number of requirements?</a:t>
            </a:r>
          </a:p>
          <a:p>
            <a:pPr marL="114300" indent="0">
              <a:buNone/>
            </a:pPr>
            <a:endParaRPr lang="en-US" dirty="0"/>
          </a:p>
          <a:p>
            <a:pPr marL="114300" indent="0">
              <a:buNone/>
            </a:pPr>
            <a:r>
              <a:rPr lang="en-US" b="1" dirty="0"/>
              <a:t>ExampleQ5:</a:t>
            </a:r>
          </a:p>
          <a:p>
            <a:pPr marL="114300" indent="0">
              <a:buNone/>
            </a:pPr>
            <a:endParaRPr lang="en-US" dirty="0"/>
          </a:p>
          <a:p>
            <a:pPr marL="114300" indent="0">
              <a:buNone/>
            </a:pPr>
            <a:r>
              <a:rPr lang="en-US" dirty="0"/>
              <a:t>Have you found shortfalls in ISO/IEC 18974 regarding how it addresses open source security assurance process management?</a:t>
            </a:r>
          </a:p>
          <a:p>
            <a:pPr marL="114300" indent="0">
              <a:buNone/>
            </a:pPr>
            <a:endParaRPr lang="en-US" dirty="0"/>
          </a:p>
        </p:txBody>
      </p:sp>
      <p:sp>
        <p:nvSpPr>
          <p:cNvPr id="4" name="Text Placeholder 2">
            <a:extLst>
              <a:ext uri="{FF2B5EF4-FFF2-40B4-BE49-F238E27FC236}">
                <a16:creationId xmlns:a16="http://schemas.microsoft.com/office/drawing/2014/main" id="{74C077CB-DA88-77CA-5828-E8946F9AC601}"/>
              </a:ext>
            </a:extLst>
          </p:cNvPr>
          <p:cNvSpPr txBox="1">
            <a:spLocks/>
          </p:cNvSpPr>
          <p:nvPr/>
        </p:nvSpPr>
        <p:spPr>
          <a:xfrm>
            <a:off x="4572000" y="1638984"/>
            <a:ext cx="4147717" cy="3339000"/>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buFont typeface="Open Sans Medium"/>
              <a:buNone/>
            </a:pPr>
            <a:r>
              <a:rPr lang="en-US" b="1" dirty="0"/>
              <a:t>ExampleQ6:</a:t>
            </a:r>
          </a:p>
          <a:p>
            <a:pPr marL="114300" indent="0">
              <a:buFont typeface="Open Sans Medium"/>
              <a:buNone/>
            </a:pPr>
            <a:endParaRPr lang="en-US" dirty="0"/>
          </a:p>
          <a:p>
            <a:pPr marL="114300" indent="0">
              <a:buFont typeface="Open Sans Medium"/>
              <a:buNone/>
            </a:pPr>
            <a:r>
              <a:rPr lang="en-US" dirty="0"/>
              <a:t>If so, were these shortfalls based on processes areas it did not cover?</a:t>
            </a:r>
          </a:p>
          <a:p>
            <a:pPr marL="114300" indent="0">
              <a:buFont typeface="Open Sans Medium"/>
              <a:buNone/>
            </a:pPr>
            <a:endParaRPr lang="en-US" dirty="0"/>
          </a:p>
          <a:p>
            <a:pPr marL="114300" indent="0">
              <a:buFont typeface="Open Sans Medium"/>
              <a:buNone/>
            </a:pPr>
            <a:r>
              <a:rPr lang="en-US" b="1" dirty="0"/>
              <a:t>ExampleQ7:</a:t>
            </a:r>
          </a:p>
          <a:p>
            <a:pPr marL="114300" indent="0">
              <a:buFont typeface="Open Sans Medium"/>
              <a:buNone/>
            </a:pPr>
            <a:endParaRPr lang="en-US" dirty="0"/>
          </a:p>
          <a:p>
            <a:pPr marL="114300" indent="0">
              <a:buFont typeface="Open Sans Medium"/>
              <a:buNone/>
            </a:pPr>
            <a:r>
              <a:rPr lang="en-US" dirty="0"/>
              <a:t>If so, were these shortfalls based on complexity?</a:t>
            </a:r>
          </a:p>
          <a:p>
            <a:pPr marL="114300" indent="0">
              <a:buFont typeface="Open Sans Medium"/>
              <a:buNone/>
            </a:pPr>
            <a:endParaRPr lang="en-US" dirty="0"/>
          </a:p>
          <a:p>
            <a:pPr marL="114300" indent="0">
              <a:buFont typeface="Open Sans Medium"/>
              <a:buNone/>
            </a:pPr>
            <a:r>
              <a:rPr lang="en-US" b="1" dirty="0"/>
              <a:t>ExampleQ8:</a:t>
            </a:r>
          </a:p>
          <a:p>
            <a:pPr marL="114300" indent="0">
              <a:buFont typeface="Open Sans Medium"/>
              <a:buNone/>
            </a:pPr>
            <a:endParaRPr lang="en-US" dirty="0"/>
          </a:p>
          <a:p>
            <a:pPr marL="114300" indent="0">
              <a:buFont typeface="Open Sans Medium"/>
              <a:buNone/>
            </a:pPr>
            <a:r>
              <a:rPr lang="en-US" dirty="0"/>
              <a:t>If so, were these shortfalls based on number of requirements?</a:t>
            </a:r>
          </a:p>
          <a:p>
            <a:pPr marL="114300" indent="0">
              <a:buFont typeface="Open Sans Medium"/>
              <a:buNone/>
            </a:pPr>
            <a:endParaRPr lang="en-US" dirty="0"/>
          </a:p>
          <a:p>
            <a:pPr marL="114300" indent="0">
              <a:buFont typeface="Open Sans Medium"/>
              <a:buNone/>
            </a:pPr>
            <a:r>
              <a:rPr lang="en-US" b="1" dirty="0"/>
              <a:t>ExampleQ9:</a:t>
            </a:r>
          </a:p>
          <a:p>
            <a:pPr marL="114300" indent="0">
              <a:buFont typeface="Open Sans Medium"/>
              <a:buNone/>
            </a:pPr>
            <a:endParaRPr lang="en-US" dirty="0"/>
          </a:p>
          <a:p>
            <a:pPr marL="114300" indent="0">
              <a:buFont typeface="Open Sans Medium"/>
              <a:buNone/>
            </a:pPr>
            <a:r>
              <a:rPr lang="en-US" dirty="0"/>
              <a:t>Have you found any disconnect between the requirements of ISO/IEC 5230 and ISO/IEC 18974 that caused confusion?</a:t>
            </a:r>
          </a:p>
          <a:p>
            <a:pPr marL="114300" indent="0">
              <a:buFont typeface="Open Sans Medium"/>
              <a:buNone/>
            </a:pPr>
            <a:endParaRPr lang="en-US" dirty="0"/>
          </a:p>
          <a:p>
            <a:pPr marL="114300" indent="0">
              <a:buFont typeface="Open Sans Medium"/>
              <a:buNone/>
            </a:pPr>
            <a:r>
              <a:rPr lang="en-US" b="1" dirty="0"/>
              <a:t>ExampleQ10:</a:t>
            </a:r>
          </a:p>
          <a:p>
            <a:pPr marL="114300" indent="0">
              <a:buFont typeface="Open Sans Medium"/>
              <a:buNone/>
            </a:pPr>
            <a:endParaRPr lang="en-US" dirty="0"/>
          </a:p>
          <a:p>
            <a:pPr marL="114300" indent="0">
              <a:buFont typeface="Open Sans Medium"/>
              <a:buNone/>
            </a:pPr>
            <a:r>
              <a:rPr lang="en-US" dirty="0"/>
              <a:t>Have you found any disconnect between the requirements of ISO/IEC 5230 and ISO/IEC 18974 that hindered cross-adoption?</a:t>
            </a:r>
            <a:endParaRPr lang="en-JP" dirty="0"/>
          </a:p>
        </p:txBody>
      </p:sp>
      <p:sp>
        <p:nvSpPr>
          <p:cNvPr id="5" name="TextBox 4">
            <a:extLst>
              <a:ext uri="{FF2B5EF4-FFF2-40B4-BE49-F238E27FC236}">
                <a16:creationId xmlns:a16="http://schemas.microsoft.com/office/drawing/2014/main" id="{A79FBCF6-4B82-286A-D439-14FFA79E6793}"/>
              </a:ext>
            </a:extLst>
          </p:cNvPr>
          <p:cNvSpPr txBox="1"/>
          <p:nvPr/>
        </p:nvSpPr>
        <p:spPr>
          <a:xfrm>
            <a:off x="311700" y="922866"/>
            <a:ext cx="7725192" cy="738664"/>
          </a:xfrm>
          <a:prstGeom prst="rect">
            <a:avLst/>
          </a:prstGeom>
          <a:noFill/>
        </p:spPr>
        <p:txBody>
          <a:bodyPr wrap="none" rtlCol="0">
            <a:spAutoFit/>
          </a:bodyPr>
          <a:lstStyle/>
          <a:p>
            <a:pPr marL="114300" indent="0">
              <a:buNone/>
            </a:pPr>
            <a:r>
              <a:rPr lang="en-US" sz="1050" b="1" dirty="0">
                <a:latin typeface="Open Sans ExtraBold" panose="020B0606030504020204" pitchFamily="34" charset="0"/>
                <a:ea typeface="Open Sans ExtraBold" panose="020B0606030504020204" pitchFamily="34" charset="0"/>
                <a:cs typeface="Open Sans ExtraBold" panose="020B0606030504020204" pitchFamily="34" charset="0"/>
              </a:rPr>
              <a:t>Rationale:</a:t>
            </a:r>
            <a:endParaRPr lang="en-US" sz="1050" dirty="0">
              <a:latin typeface="Open Sans Light" panose="020B0606030504020204" pitchFamily="34" charset="0"/>
              <a:ea typeface="Open Sans Light" panose="020B0606030504020204" pitchFamily="34" charset="0"/>
              <a:cs typeface="Open Sans Light" panose="020B0606030504020204" pitchFamily="34" charset="0"/>
            </a:endParaRPr>
          </a:p>
          <a:p>
            <a:pPr marL="114300" indent="0">
              <a:buNone/>
            </a:pPr>
            <a:r>
              <a:rPr lang="en-US" sz="1050" dirty="0">
                <a:latin typeface="Open Sans Light" panose="020B0606030504020204" pitchFamily="34" charset="0"/>
                <a:ea typeface="Open Sans Light" panose="020B0606030504020204" pitchFamily="34" charset="0"/>
                <a:cs typeface="Open Sans Light" panose="020B0606030504020204" pitchFamily="34" charset="0"/>
              </a:rPr>
              <a:t>The OpenChain Specification Work Group is launching a survey to explore community feedback around ISO/IEC 5230 </a:t>
            </a:r>
            <a:br>
              <a:rPr lang="en-US" sz="1050" dirty="0">
                <a:latin typeface="Open Sans Light" panose="020B0606030504020204" pitchFamily="34" charset="0"/>
                <a:ea typeface="Open Sans Light" panose="020B0606030504020204" pitchFamily="34" charset="0"/>
                <a:cs typeface="Open Sans Light" panose="020B0606030504020204" pitchFamily="34" charset="0"/>
              </a:rPr>
            </a:br>
            <a:r>
              <a:rPr lang="en-US" sz="1050" dirty="0">
                <a:latin typeface="Open Sans Light" panose="020B0606030504020204" pitchFamily="34" charset="0"/>
                <a:ea typeface="Open Sans Light" panose="020B0606030504020204" pitchFamily="34" charset="0"/>
                <a:cs typeface="Open Sans Light" panose="020B0606030504020204" pitchFamily="34" charset="0"/>
              </a:rPr>
              <a:t>for open source license compliance and ISO/IEC 18974 for open source security assurance. Our goal is to focus energy </a:t>
            </a:r>
            <a:br>
              <a:rPr lang="en-US" sz="1050" dirty="0">
                <a:latin typeface="Open Sans Light" panose="020B0606030504020204" pitchFamily="34" charset="0"/>
                <a:ea typeface="Open Sans Light" panose="020B0606030504020204" pitchFamily="34" charset="0"/>
                <a:cs typeface="Open Sans Light" panose="020B0606030504020204" pitchFamily="34" charset="0"/>
              </a:rPr>
            </a:br>
            <a:r>
              <a:rPr lang="en-US" sz="1050" dirty="0">
                <a:latin typeface="Open Sans Light" panose="020B0606030504020204" pitchFamily="34" charset="0"/>
                <a:ea typeface="Open Sans Light" panose="020B0606030504020204" pitchFamily="34" charset="0"/>
                <a:cs typeface="Open Sans Light" panose="020B0606030504020204" pitchFamily="34" charset="0"/>
              </a:rPr>
              <a:t>for future editing based on real-world requirements. </a:t>
            </a:r>
            <a:endParaRPr lang="en-JP" sz="1050" dirty="0">
              <a:latin typeface="Open Sans Light" panose="020B0606030504020204" pitchFamily="34" charset="0"/>
              <a:ea typeface="Open Sans Light" panose="020B0606030504020204" pitchFamily="34" charset="0"/>
              <a:cs typeface="Open Sans Light" panose="020B0606030504020204" pitchFamily="34" charset="0"/>
            </a:endParaRPr>
          </a:p>
        </p:txBody>
      </p:sp>
    </p:spTree>
    <p:extLst>
      <p:ext uri="{BB962C8B-B14F-4D97-AF65-F5344CB8AC3E}">
        <p14:creationId xmlns:p14="http://schemas.microsoft.com/office/powerpoint/2010/main" val="1278222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SPDX Operations Profile</a:t>
            </a:r>
            <a:endParaRPr dirty="0"/>
          </a:p>
        </p:txBody>
      </p:sp>
    </p:spTree>
    <p:extLst>
      <p:ext uri="{BB962C8B-B14F-4D97-AF65-F5344CB8AC3E}">
        <p14:creationId xmlns:p14="http://schemas.microsoft.com/office/powerpoint/2010/main" val="2218779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D841F499-BC40-689B-064A-7F783DD3535B}"/>
            </a:ext>
          </a:extLst>
        </p:cNvPr>
        <p:cNvGrpSpPr/>
        <p:nvPr/>
      </p:nvGrpSpPr>
      <p:grpSpPr>
        <a:xfrm>
          <a:off x="0" y="0"/>
          <a:ext cx="0" cy="0"/>
          <a:chOff x="0" y="0"/>
          <a:chExt cx="0" cy="0"/>
        </a:xfrm>
      </p:grpSpPr>
      <p:sp>
        <p:nvSpPr>
          <p:cNvPr id="145" name="Google Shape;145;p23">
            <a:extLst>
              <a:ext uri="{FF2B5EF4-FFF2-40B4-BE49-F238E27FC236}">
                <a16:creationId xmlns:a16="http://schemas.microsoft.com/office/drawing/2014/main" id="{5A76D165-F176-E6D2-E26E-36EB8DDA3FBF}"/>
              </a:ext>
            </a:extLst>
          </p:cNvPr>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Any other business?</a:t>
            </a:r>
            <a:endParaRPr dirty="0"/>
          </a:p>
        </p:txBody>
      </p:sp>
    </p:spTree>
    <p:extLst>
      <p:ext uri="{BB962C8B-B14F-4D97-AF65-F5344CB8AC3E}">
        <p14:creationId xmlns:p14="http://schemas.microsoft.com/office/powerpoint/2010/main" val="876670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Close of meeting</a:t>
            </a:r>
            <a:endParaRPr dirty="0"/>
          </a:p>
        </p:txBody>
      </p:sp>
    </p:spTree>
    <p:extLst>
      <p:ext uri="{BB962C8B-B14F-4D97-AF65-F5344CB8AC3E}">
        <p14:creationId xmlns:p14="http://schemas.microsoft.com/office/powerpoint/2010/main" val="3044271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ext Placeholder 2">
            <a:extLst>
              <a:ext uri="{FF2B5EF4-FFF2-40B4-BE49-F238E27FC236}">
                <a16:creationId xmlns:a16="http://schemas.microsoft.com/office/drawing/2014/main" id="{318B57C4-0EE4-84CC-F4DC-10D170F512D8}"/>
              </a:ext>
            </a:extLst>
          </p:cNvPr>
          <p:cNvSpPr>
            <a:spLocks noGrp="1"/>
          </p:cNvSpPr>
          <p:nvPr>
            <p:ph type="body" idx="1"/>
          </p:nvPr>
        </p:nvSpPr>
        <p:spPr/>
        <p:txBody>
          <a:bodyPr/>
          <a:lstStyle/>
          <a:p>
            <a:r>
              <a:rPr lang="en-JP" dirty="0"/>
              <a:t>See you next time!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113A1069-F1D7-775A-655C-0B71368A19F2}"/>
            </a:ext>
          </a:extLst>
        </p:cNvPr>
        <p:cNvGrpSpPr/>
        <p:nvPr/>
      </p:nvGrpSpPr>
      <p:grpSpPr>
        <a:xfrm>
          <a:off x="0" y="0"/>
          <a:ext cx="0" cy="0"/>
          <a:chOff x="0" y="0"/>
          <a:chExt cx="0" cy="0"/>
        </a:xfrm>
      </p:grpSpPr>
      <p:sp>
        <p:nvSpPr>
          <p:cNvPr id="145" name="Google Shape;145;p23">
            <a:extLst>
              <a:ext uri="{FF2B5EF4-FFF2-40B4-BE49-F238E27FC236}">
                <a16:creationId xmlns:a16="http://schemas.microsoft.com/office/drawing/2014/main" id="{0CB9A566-500D-C918-82B5-3532FDA2778F}"/>
              </a:ext>
            </a:extLst>
          </p:cNvPr>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Formally Welcome New Chairs</a:t>
            </a:r>
            <a:endParaRPr dirty="0"/>
          </a:p>
        </p:txBody>
      </p:sp>
    </p:spTree>
    <p:extLst>
      <p:ext uri="{BB962C8B-B14F-4D97-AF65-F5344CB8AC3E}">
        <p14:creationId xmlns:p14="http://schemas.microsoft.com/office/powerpoint/2010/main" val="2102891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F73B729D-1D4A-8241-8BEC-6878684E176D}"/>
            </a:ext>
          </a:extLst>
        </p:cNvPr>
        <p:cNvGrpSpPr/>
        <p:nvPr/>
      </p:nvGrpSpPr>
      <p:grpSpPr>
        <a:xfrm>
          <a:off x="0" y="0"/>
          <a:ext cx="0" cy="0"/>
          <a:chOff x="0" y="0"/>
          <a:chExt cx="0" cy="0"/>
        </a:xfrm>
      </p:grpSpPr>
      <p:sp>
        <p:nvSpPr>
          <p:cNvPr id="586" name="Google Shape;586;p58">
            <a:extLst>
              <a:ext uri="{FF2B5EF4-FFF2-40B4-BE49-F238E27FC236}">
                <a16:creationId xmlns:a16="http://schemas.microsoft.com/office/drawing/2014/main" id="{EA3F3468-9DF3-9D3D-351A-F7E4A0DC0104}"/>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Welcome 2025/2026 Chairs: Spec, Education and Telco!</a:t>
            </a:r>
            <a:endParaRPr dirty="0">
              <a:solidFill>
                <a:schemeClr val="tx1"/>
              </a:solidFill>
            </a:endParaRPr>
          </a:p>
        </p:txBody>
      </p:sp>
      <p:sp>
        <p:nvSpPr>
          <p:cNvPr id="587" name="Google Shape;587;p58">
            <a:extLst>
              <a:ext uri="{FF2B5EF4-FFF2-40B4-BE49-F238E27FC236}">
                <a16:creationId xmlns:a16="http://schemas.microsoft.com/office/drawing/2014/main" id="{0C9C081D-5C63-C31C-E26B-2E31CE62FA8B}"/>
              </a:ext>
            </a:extLst>
          </p:cNvPr>
          <p:cNvSpPr txBox="1">
            <a:spLocks noGrp="1"/>
          </p:cNvSpPr>
          <p:nvPr>
            <p:ph type="body" idx="4294967295"/>
          </p:nvPr>
        </p:nvSpPr>
        <p:spPr>
          <a:xfrm>
            <a:off x="281131" y="3031527"/>
            <a:ext cx="2762181" cy="918681"/>
          </a:xfrm>
          <a:prstGeom prst="rect">
            <a:avLst/>
          </a:prstGeom>
          <a:noFill/>
          <a:ln>
            <a:noFill/>
          </a:ln>
        </p:spPr>
        <p:txBody>
          <a:bodyPr spcFirstLastPara="1" wrap="square" lIns="91425" tIns="91425" rIns="91425" bIns="91425" anchor="t" anchorCtr="0">
            <a:noAutofit/>
          </a:bodyPr>
          <a:lstStyle/>
          <a:p>
            <a:pPr marL="131445" lvl="0" indent="0" algn="ctr" rtl="0">
              <a:spcBef>
                <a:spcPts val="0"/>
              </a:spcBef>
              <a:spcAft>
                <a:spcPts val="0"/>
              </a:spcAft>
              <a:buSzPct val="100000"/>
              <a:buNone/>
            </a:pPr>
            <a:r>
              <a:rPr lang="en-US" sz="1200" dirty="0">
                <a:latin typeface="Josefin Sans" pitchFamily="2" charset="77"/>
              </a:rPr>
              <a:t>Specification Chair:</a:t>
            </a:r>
            <a:br>
              <a:rPr lang="en-US" sz="1200" dirty="0">
                <a:latin typeface="Josefin Sans" pitchFamily="2" charset="77"/>
              </a:rPr>
            </a:br>
            <a:r>
              <a:rPr lang="en-US" sz="1200" dirty="0">
                <a:latin typeface="Josefin Sans" pitchFamily="2" charset="77"/>
                <a:hlinkClick r:id="rId3"/>
              </a:rPr>
              <a:t>Chris Wood, Lockheed Martin</a:t>
            </a:r>
            <a:br>
              <a:rPr lang="en-US" sz="1200" dirty="0">
                <a:latin typeface="Josefin Sans" pitchFamily="2" charset="77"/>
              </a:rPr>
            </a:br>
            <a:r>
              <a:rPr lang="en-US" sz="1200" dirty="0">
                <a:latin typeface="Josefin Sans" pitchFamily="2" charset="77"/>
              </a:rPr>
              <a:t>(4</a:t>
            </a:r>
            <a:r>
              <a:rPr lang="en-US" sz="1200" baseline="30000" dirty="0">
                <a:latin typeface="Josefin Sans" pitchFamily="2" charset="77"/>
              </a:rPr>
              <a:t>th</a:t>
            </a:r>
            <a:r>
              <a:rPr lang="en-US" sz="1200" dirty="0">
                <a:latin typeface="Josefin Sans" pitchFamily="2" charset="77"/>
              </a:rPr>
              <a:t> term)</a:t>
            </a:r>
            <a:endParaRPr sz="1200" dirty="0">
              <a:latin typeface="Josefin Sans" pitchFamily="2" charset="77"/>
            </a:endParaRPr>
          </a:p>
        </p:txBody>
      </p:sp>
      <p:pic>
        <p:nvPicPr>
          <p:cNvPr id="3" name="Picture 2" descr="A person in a suit and tie&#10;&#10;AI-generated content may be incorrect.">
            <a:extLst>
              <a:ext uri="{FF2B5EF4-FFF2-40B4-BE49-F238E27FC236}">
                <a16:creationId xmlns:a16="http://schemas.microsoft.com/office/drawing/2014/main" id="{3461A87A-939A-E5BF-1A06-C662F6F0C40F}"/>
              </a:ext>
            </a:extLst>
          </p:cNvPr>
          <p:cNvPicPr>
            <a:picLocks noChangeAspect="1"/>
          </p:cNvPicPr>
          <p:nvPr/>
        </p:nvPicPr>
        <p:blipFill>
          <a:blip r:embed="rId4"/>
          <a:stretch>
            <a:fillRect/>
          </a:stretch>
        </p:blipFill>
        <p:spPr>
          <a:xfrm>
            <a:off x="1056132" y="1786429"/>
            <a:ext cx="1212180" cy="1212180"/>
          </a:xfrm>
          <a:prstGeom prst="rect">
            <a:avLst/>
          </a:prstGeom>
        </p:spPr>
      </p:pic>
      <p:sp>
        <p:nvSpPr>
          <p:cNvPr id="4" name="Google Shape;587;p58">
            <a:extLst>
              <a:ext uri="{FF2B5EF4-FFF2-40B4-BE49-F238E27FC236}">
                <a16:creationId xmlns:a16="http://schemas.microsoft.com/office/drawing/2014/main" id="{9FFB771D-9ADD-A9E3-452E-9DD3B7CE245D}"/>
              </a:ext>
            </a:extLst>
          </p:cNvPr>
          <p:cNvSpPr txBox="1">
            <a:spLocks/>
          </p:cNvSpPr>
          <p:nvPr/>
        </p:nvSpPr>
        <p:spPr>
          <a:xfrm>
            <a:off x="3167587" y="3031527"/>
            <a:ext cx="2762181" cy="735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dirty="0"/>
              <a:t>Education Chair:</a:t>
            </a:r>
            <a:br>
              <a:rPr lang="en-US" sz="1200" dirty="0"/>
            </a:br>
            <a:r>
              <a:rPr lang="en-US" sz="1200" dirty="0">
                <a:hlinkClick r:id="rId5"/>
              </a:rPr>
              <a:t>Martin Yagi, First Light Fusion</a:t>
            </a:r>
            <a:endParaRPr lang="en-US" sz="1200" dirty="0"/>
          </a:p>
        </p:txBody>
      </p:sp>
      <p:pic>
        <p:nvPicPr>
          <p:cNvPr id="5" name="Picture 4">
            <a:extLst>
              <a:ext uri="{FF2B5EF4-FFF2-40B4-BE49-F238E27FC236}">
                <a16:creationId xmlns:a16="http://schemas.microsoft.com/office/drawing/2014/main" id="{871164D0-7AE4-984A-F331-3B9BE348AC59}"/>
              </a:ext>
            </a:extLst>
          </p:cNvPr>
          <p:cNvPicPr>
            <a:picLocks noChangeAspect="1"/>
          </p:cNvPicPr>
          <p:nvPr/>
        </p:nvPicPr>
        <p:blipFill>
          <a:blip r:embed="rId6"/>
          <a:srcRect/>
          <a:stretch/>
        </p:blipFill>
        <p:spPr>
          <a:xfrm>
            <a:off x="3942588" y="1786429"/>
            <a:ext cx="1212180" cy="1212180"/>
          </a:xfrm>
          <a:prstGeom prst="rect">
            <a:avLst/>
          </a:prstGeom>
        </p:spPr>
      </p:pic>
      <p:sp>
        <p:nvSpPr>
          <p:cNvPr id="6" name="Google Shape;587;p58">
            <a:extLst>
              <a:ext uri="{FF2B5EF4-FFF2-40B4-BE49-F238E27FC236}">
                <a16:creationId xmlns:a16="http://schemas.microsoft.com/office/drawing/2014/main" id="{6E3ACAA9-2ED2-1F05-DB17-57AB300B20CD}"/>
              </a:ext>
            </a:extLst>
          </p:cNvPr>
          <p:cNvSpPr txBox="1">
            <a:spLocks/>
          </p:cNvSpPr>
          <p:nvPr/>
        </p:nvSpPr>
        <p:spPr>
          <a:xfrm>
            <a:off x="6054043" y="3031527"/>
            <a:ext cx="2762181" cy="9186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dirty="0"/>
              <a:t>Telco Chair:</a:t>
            </a:r>
            <a:br>
              <a:rPr lang="en-US" sz="1200" dirty="0"/>
            </a:br>
            <a:r>
              <a:rPr lang="en-US" sz="1200" dirty="0">
                <a:hlinkClick r:id="rId7"/>
              </a:rPr>
              <a:t>Marc-Etienne Vargenau, Nokia</a:t>
            </a:r>
            <a:endParaRPr lang="en-US" sz="1200" dirty="0"/>
          </a:p>
          <a:p>
            <a:pPr marL="131445" indent="0" algn="ctr">
              <a:buSzPct val="100000"/>
              <a:buFont typeface="Josefin Sans Medium"/>
              <a:buNone/>
            </a:pPr>
            <a:r>
              <a:rPr lang="en-US" sz="1200" dirty="0"/>
              <a:t>(3</a:t>
            </a:r>
            <a:r>
              <a:rPr lang="en-US" sz="1200" baseline="30000" dirty="0"/>
              <a:t>rd</a:t>
            </a:r>
            <a:r>
              <a:rPr lang="en-US" sz="1200" dirty="0"/>
              <a:t> term)</a:t>
            </a:r>
          </a:p>
        </p:txBody>
      </p:sp>
      <p:pic>
        <p:nvPicPr>
          <p:cNvPr id="7" name="Picture 6">
            <a:extLst>
              <a:ext uri="{FF2B5EF4-FFF2-40B4-BE49-F238E27FC236}">
                <a16:creationId xmlns:a16="http://schemas.microsoft.com/office/drawing/2014/main" id="{00B5211E-1C1C-B52C-AAF0-27E9DD5C87F3}"/>
              </a:ext>
            </a:extLst>
          </p:cNvPr>
          <p:cNvPicPr>
            <a:picLocks noChangeAspect="1"/>
          </p:cNvPicPr>
          <p:nvPr/>
        </p:nvPicPr>
        <p:blipFill>
          <a:blip r:embed="rId8"/>
          <a:srcRect/>
          <a:stretch/>
        </p:blipFill>
        <p:spPr>
          <a:xfrm>
            <a:off x="6829044" y="1786429"/>
            <a:ext cx="1212180" cy="1212180"/>
          </a:xfrm>
          <a:prstGeom prst="rect">
            <a:avLst/>
          </a:prstGeom>
        </p:spPr>
      </p:pic>
      <p:sp>
        <p:nvSpPr>
          <p:cNvPr id="10" name="Google Shape;587;p58">
            <a:extLst>
              <a:ext uri="{FF2B5EF4-FFF2-40B4-BE49-F238E27FC236}">
                <a16:creationId xmlns:a16="http://schemas.microsoft.com/office/drawing/2014/main" id="{E84FD399-612E-5480-D4D9-F015B5080183}"/>
              </a:ext>
            </a:extLst>
          </p:cNvPr>
          <p:cNvSpPr txBox="1">
            <a:spLocks/>
          </p:cNvSpPr>
          <p:nvPr/>
        </p:nvSpPr>
        <p:spPr>
          <a:xfrm>
            <a:off x="3190879" y="4724266"/>
            <a:ext cx="2762181" cy="329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dirty="0">
                <a:hlinkClick r:id="rId9"/>
              </a:rPr>
              <a:t>Election Process Overview</a:t>
            </a:r>
            <a:endParaRPr lang="en-US" sz="1200" dirty="0"/>
          </a:p>
        </p:txBody>
      </p:sp>
    </p:spTree>
    <p:extLst>
      <p:ext uri="{BB962C8B-B14F-4D97-AF65-F5344CB8AC3E}">
        <p14:creationId xmlns:p14="http://schemas.microsoft.com/office/powerpoint/2010/main" val="908270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Education Work Group</a:t>
            </a:r>
            <a:endParaRPr dirty="0"/>
          </a:p>
        </p:txBody>
      </p:sp>
      <p:pic>
        <p:nvPicPr>
          <p:cNvPr id="2" name="Picture 1">
            <a:extLst>
              <a:ext uri="{FF2B5EF4-FFF2-40B4-BE49-F238E27FC236}">
                <a16:creationId xmlns:a16="http://schemas.microsoft.com/office/drawing/2014/main" id="{93D6512B-4352-C2ED-23BC-2CCA11A590A3}"/>
              </a:ext>
            </a:extLst>
          </p:cNvPr>
          <p:cNvPicPr>
            <a:picLocks noChangeAspect="1"/>
          </p:cNvPicPr>
          <p:nvPr/>
        </p:nvPicPr>
        <p:blipFill>
          <a:blip r:embed="rId3"/>
          <a:srcRect/>
          <a:stretch/>
        </p:blipFill>
        <p:spPr>
          <a:xfrm>
            <a:off x="7931820" y="0"/>
            <a:ext cx="1212180" cy="1212180"/>
          </a:xfrm>
          <a:prstGeom prst="rect">
            <a:avLst/>
          </a:prstGeom>
        </p:spPr>
      </p:pic>
    </p:spTree>
    <p:extLst>
      <p:ext uri="{BB962C8B-B14F-4D97-AF65-F5344CB8AC3E}">
        <p14:creationId xmlns:p14="http://schemas.microsoft.com/office/powerpoint/2010/main" val="264461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03FAF-AA08-B5ED-E162-53AE0EE19E1F}"/>
              </a:ext>
            </a:extLst>
          </p:cNvPr>
          <p:cNvSpPr>
            <a:spLocks noGrp="1"/>
          </p:cNvSpPr>
          <p:nvPr>
            <p:ph type="title"/>
          </p:nvPr>
        </p:nvSpPr>
        <p:spPr/>
        <p:txBody>
          <a:bodyPr>
            <a:normAutofit fontScale="90000"/>
          </a:bodyPr>
          <a:lstStyle/>
          <a:p>
            <a:r>
              <a:rPr lang="en-JP" dirty="0"/>
              <a:t>Basic Next Steps (Slide 1/4)</a:t>
            </a:r>
          </a:p>
        </p:txBody>
      </p:sp>
      <p:sp>
        <p:nvSpPr>
          <p:cNvPr id="3" name="Text Placeholder 2">
            <a:extLst>
              <a:ext uri="{FF2B5EF4-FFF2-40B4-BE49-F238E27FC236}">
                <a16:creationId xmlns:a16="http://schemas.microsoft.com/office/drawing/2014/main" id="{678CC759-90B3-FA4A-8F7F-E44B2B6284F8}"/>
              </a:ext>
            </a:extLst>
          </p:cNvPr>
          <p:cNvSpPr>
            <a:spLocks noGrp="1"/>
          </p:cNvSpPr>
          <p:nvPr>
            <p:ph type="body" idx="1"/>
          </p:nvPr>
        </p:nvSpPr>
        <p:spPr/>
        <p:txBody>
          <a:bodyPr/>
          <a:lstStyle/>
          <a:p>
            <a:r>
              <a:rPr lang="en-JP" dirty="0"/>
              <a:t>Updates to our online training courses: </a:t>
            </a:r>
          </a:p>
          <a:p>
            <a:pPr lvl="1"/>
            <a:r>
              <a:rPr lang="en-US" dirty="0"/>
              <a:t>LFC193 is rated as 4.5 out of 5 stars and LFC194 is rated 4.6 out of five stars but there are some areas of potential improvement (see next slide)</a:t>
            </a:r>
          </a:p>
          <a:p>
            <a:pPr lvl="1"/>
            <a:endParaRPr lang="en-US" dirty="0"/>
          </a:p>
          <a:p>
            <a:r>
              <a:rPr lang="en-JP" dirty="0"/>
              <a:t>Open Source Policy Template:</a:t>
            </a:r>
          </a:p>
          <a:p>
            <a:pPr lvl="1"/>
            <a:r>
              <a:rPr lang="en-GB" dirty="0"/>
              <a:t>Reference/l</a:t>
            </a:r>
            <a:r>
              <a:rPr lang="en-JP" dirty="0"/>
              <a:t>ink to more material in reference library</a:t>
            </a:r>
            <a:endParaRPr lang="en-GB" dirty="0"/>
          </a:p>
          <a:p>
            <a:pPr lvl="1"/>
            <a:r>
              <a:rPr lang="en-GB" dirty="0"/>
              <a:t>Identify any training/reference material “gaps”</a:t>
            </a:r>
            <a:endParaRPr lang="en-JP" dirty="0"/>
          </a:p>
          <a:p>
            <a:endParaRPr lang="en-JP" dirty="0"/>
          </a:p>
          <a:p>
            <a:r>
              <a:rPr lang="en-JP" dirty="0"/>
              <a:t>Maturity / Capability Model:</a:t>
            </a:r>
          </a:p>
          <a:p>
            <a:pPr lvl="1"/>
            <a:r>
              <a:rPr lang="en-GB" dirty="0"/>
              <a:t>Reference/</a:t>
            </a:r>
            <a:r>
              <a:rPr lang="en-JP" dirty="0"/>
              <a:t>Link to more material in reference library + CHAOSS metrics</a:t>
            </a:r>
          </a:p>
          <a:p>
            <a:endParaRPr lang="en-JP" dirty="0"/>
          </a:p>
          <a:p>
            <a:pPr marL="114300" indent="0">
              <a:buNone/>
            </a:pPr>
            <a:endParaRPr lang="en-JP" dirty="0"/>
          </a:p>
          <a:p>
            <a:endParaRPr lang="en-JP" dirty="0"/>
          </a:p>
        </p:txBody>
      </p:sp>
      <p:pic>
        <p:nvPicPr>
          <p:cNvPr id="4" name="Picture 3">
            <a:extLst>
              <a:ext uri="{FF2B5EF4-FFF2-40B4-BE49-F238E27FC236}">
                <a16:creationId xmlns:a16="http://schemas.microsoft.com/office/drawing/2014/main" id="{C710BFFD-8BE8-DDF7-63F3-89EC8CCCB04B}"/>
              </a:ext>
            </a:extLst>
          </p:cNvPr>
          <p:cNvPicPr>
            <a:picLocks noChangeAspect="1"/>
          </p:cNvPicPr>
          <p:nvPr/>
        </p:nvPicPr>
        <p:blipFill>
          <a:blip r:embed="rId2"/>
          <a:srcRect/>
          <a:stretch/>
        </p:blipFill>
        <p:spPr>
          <a:xfrm>
            <a:off x="7931820" y="0"/>
            <a:ext cx="1212180" cy="1212180"/>
          </a:xfrm>
          <a:prstGeom prst="rect">
            <a:avLst/>
          </a:prstGeom>
        </p:spPr>
      </p:pic>
    </p:spTree>
    <p:extLst>
      <p:ext uri="{BB962C8B-B14F-4D97-AF65-F5344CB8AC3E}">
        <p14:creationId xmlns:p14="http://schemas.microsoft.com/office/powerpoint/2010/main" val="162473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87D7F-9D76-B149-D63F-16E405D1FDDD}"/>
              </a:ext>
            </a:extLst>
          </p:cNvPr>
          <p:cNvSpPr>
            <a:spLocks noGrp="1"/>
          </p:cNvSpPr>
          <p:nvPr>
            <p:ph type="title"/>
          </p:nvPr>
        </p:nvSpPr>
        <p:spPr/>
        <p:txBody>
          <a:bodyPr>
            <a:normAutofit fontScale="90000"/>
          </a:bodyPr>
          <a:lstStyle/>
          <a:p>
            <a:r>
              <a:rPr lang="en-JP" dirty="0"/>
              <a:t>Training Courses + Material (Slide 2/4)</a:t>
            </a:r>
          </a:p>
        </p:txBody>
      </p:sp>
      <p:sp>
        <p:nvSpPr>
          <p:cNvPr id="3" name="Text Placeholder 2">
            <a:extLst>
              <a:ext uri="{FF2B5EF4-FFF2-40B4-BE49-F238E27FC236}">
                <a16:creationId xmlns:a16="http://schemas.microsoft.com/office/drawing/2014/main" id="{A469A5FF-F615-54C2-3CE7-2487E18BE72E}"/>
              </a:ext>
            </a:extLst>
          </p:cNvPr>
          <p:cNvSpPr>
            <a:spLocks noGrp="1"/>
          </p:cNvSpPr>
          <p:nvPr>
            <p:ph type="body" idx="1"/>
          </p:nvPr>
        </p:nvSpPr>
        <p:spPr/>
        <p:txBody>
          <a:bodyPr>
            <a:normAutofit/>
          </a:bodyPr>
          <a:lstStyle/>
          <a:p>
            <a:r>
              <a:rPr lang="en-US" dirty="0"/>
              <a:t>LFC193 could possibly add some further links to Wikipedia for the various licenses as they first come up. </a:t>
            </a:r>
          </a:p>
          <a:p>
            <a:r>
              <a:rPr lang="en-US" dirty="0"/>
              <a:t>LFC194 </a:t>
            </a:r>
            <a:r>
              <a:rPr lang="en-US" dirty="0" err="1"/>
              <a:t>ch</a:t>
            </a:r>
            <a:r>
              <a:rPr lang="en-US" dirty="0"/>
              <a:t> 02 : “Practical Activities Undertaken” : “Source Code Scanning Tools” – “A list of freely available source code scanning tools can be found at https://automatecompliance.org.” – this project seems inactive, so it may be better to link to the OpenChain Tooling Work Group</a:t>
            </a:r>
          </a:p>
          <a:p>
            <a:r>
              <a:rPr lang="en-US" dirty="0"/>
              <a:t>LFC194 </a:t>
            </a:r>
            <a:r>
              <a:rPr lang="en-US" dirty="0" err="1"/>
              <a:t>ch</a:t>
            </a:r>
            <a:r>
              <a:rPr lang="en-US" dirty="0"/>
              <a:t> 05 : Chapter Overview “NOTE: OpenChain additionally offers a one-pager set of guidelines applicable for all developers on GitHub.” – link broken!</a:t>
            </a:r>
            <a:endParaRPr lang="en-JP" dirty="0"/>
          </a:p>
        </p:txBody>
      </p:sp>
      <p:pic>
        <p:nvPicPr>
          <p:cNvPr id="4" name="Picture 3">
            <a:extLst>
              <a:ext uri="{FF2B5EF4-FFF2-40B4-BE49-F238E27FC236}">
                <a16:creationId xmlns:a16="http://schemas.microsoft.com/office/drawing/2014/main" id="{82CF009E-2C7A-E053-762A-5EFE37AE03BF}"/>
              </a:ext>
            </a:extLst>
          </p:cNvPr>
          <p:cNvPicPr>
            <a:picLocks noChangeAspect="1"/>
          </p:cNvPicPr>
          <p:nvPr/>
        </p:nvPicPr>
        <p:blipFill>
          <a:blip r:embed="rId2"/>
          <a:srcRect/>
          <a:stretch/>
        </p:blipFill>
        <p:spPr>
          <a:xfrm>
            <a:off x="7931820" y="0"/>
            <a:ext cx="1212180" cy="1212180"/>
          </a:xfrm>
          <a:prstGeom prst="rect">
            <a:avLst/>
          </a:prstGeom>
        </p:spPr>
      </p:pic>
    </p:spTree>
    <p:extLst>
      <p:ext uri="{BB962C8B-B14F-4D97-AF65-F5344CB8AC3E}">
        <p14:creationId xmlns:p14="http://schemas.microsoft.com/office/powerpoint/2010/main" val="214387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3A585-52F7-3879-D70B-053497450A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6CC97C-40D0-B020-1FE5-E575BE151923}"/>
              </a:ext>
            </a:extLst>
          </p:cNvPr>
          <p:cNvSpPr>
            <a:spLocks noGrp="1"/>
          </p:cNvSpPr>
          <p:nvPr>
            <p:ph type="title"/>
          </p:nvPr>
        </p:nvSpPr>
        <p:spPr/>
        <p:txBody>
          <a:bodyPr>
            <a:normAutofit fontScale="90000"/>
          </a:bodyPr>
          <a:lstStyle/>
          <a:p>
            <a:r>
              <a:rPr lang="en-JP" dirty="0"/>
              <a:t>Training Courses + Material (Slide 3/4)</a:t>
            </a:r>
          </a:p>
        </p:txBody>
      </p:sp>
      <p:sp>
        <p:nvSpPr>
          <p:cNvPr id="3" name="Text Placeholder 2">
            <a:extLst>
              <a:ext uri="{FF2B5EF4-FFF2-40B4-BE49-F238E27FC236}">
                <a16:creationId xmlns:a16="http://schemas.microsoft.com/office/drawing/2014/main" id="{1FFEFE69-21D2-7D70-B7C9-9B0D4D96B100}"/>
              </a:ext>
            </a:extLst>
          </p:cNvPr>
          <p:cNvSpPr>
            <a:spLocks noGrp="1"/>
          </p:cNvSpPr>
          <p:nvPr>
            <p:ph type="body" idx="1"/>
          </p:nvPr>
        </p:nvSpPr>
        <p:spPr/>
        <p:txBody>
          <a:bodyPr>
            <a:normAutofit fontScale="85000" lnSpcReduction="20000"/>
          </a:bodyPr>
          <a:lstStyle/>
          <a:p>
            <a:pPr marL="114300" indent="0">
              <a:buNone/>
            </a:pPr>
            <a:r>
              <a:rPr lang="en-US" dirty="0"/>
              <a:t>The Online Training Course content on GitHub is not in markdown format – if we revise the courses we should consider moving to markdown:-</a:t>
            </a:r>
          </a:p>
          <a:p>
            <a:pPr marL="114300" indent="0">
              <a:buNone/>
            </a:pPr>
            <a:r>
              <a:rPr lang="en-US" dirty="0">
                <a:hlinkClick r:id="rId2"/>
              </a:rPr>
              <a:t>https://github.com/OpenChain-Project/Reference-Material/tree/master/OpenChain-Training/en/Online-Training-Courses</a:t>
            </a:r>
            <a:r>
              <a:rPr lang="en-US" dirty="0"/>
              <a:t> </a:t>
            </a:r>
          </a:p>
          <a:p>
            <a:pPr marL="114300" indent="0">
              <a:buNone/>
            </a:pPr>
            <a:r>
              <a:rPr lang="en-US" dirty="0"/>
              <a:t> </a:t>
            </a:r>
          </a:p>
          <a:p>
            <a:pPr marL="114300" indent="0">
              <a:buNone/>
            </a:pPr>
            <a:r>
              <a:rPr lang="en-US" dirty="0"/>
              <a:t>IIRC the Training slides were revised after the courses, so there may be some improvements to reflect back. Looking at these on </a:t>
            </a:r>
            <a:r>
              <a:rPr lang="en-US" dirty="0" err="1"/>
              <a:t>github</a:t>
            </a:r>
            <a:r>
              <a:rPr lang="en-US" dirty="0"/>
              <a:t>:-</a:t>
            </a:r>
          </a:p>
          <a:p>
            <a:pPr marL="114300" indent="0">
              <a:buNone/>
            </a:pPr>
            <a:r>
              <a:rPr lang="en-US" dirty="0">
                <a:hlinkClick r:id="rId3"/>
              </a:rPr>
              <a:t>https://github.com/OpenChain-Project/Reference-Material/tree/master/OpenChain-Training/en/Training-Slides/Training-Slides/en</a:t>
            </a:r>
            <a:endParaRPr lang="en-US" dirty="0"/>
          </a:p>
          <a:p>
            <a:pPr marL="114300" indent="0">
              <a:buNone/>
            </a:pPr>
            <a:endParaRPr lang="en-US" dirty="0"/>
          </a:p>
          <a:p>
            <a:pPr marL="114300" indent="0">
              <a:buNone/>
            </a:pPr>
            <a:r>
              <a:rPr lang="en-US" b="1" dirty="0"/>
              <a:t>Translations! We only have English and Italian of the current training slides for ISO/IEC 5230 – and that’s only for the Version 1, PPTX version. There is only an English version of the Version 2, DOCX + </a:t>
            </a:r>
            <a:r>
              <a:rPr lang="en-US" b="1" dirty="0" err="1"/>
              <a:t>MarkDown</a:t>
            </a:r>
            <a:r>
              <a:rPr lang="en-US" b="1" dirty="0"/>
              <a:t> evolution. </a:t>
            </a:r>
          </a:p>
          <a:p>
            <a:pPr marL="114300" indent="0">
              <a:buNone/>
            </a:pPr>
            <a:r>
              <a:rPr lang="en-US" dirty="0"/>
              <a:t> </a:t>
            </a:r>
            <a:endParaRPr lang="en-JP" dirty="0"/>
          </a:p>
        </p:txBody>
      </p:sp>
      <p:pic>
        <p:nvPicPr>
          <p:cNvPr id="4" name="Picture 3">
            <a:extLst>
              <a:ext uri="{FF2B5EF4-FFF2-40B4-BE49-F238E27FC236}">
                <a16:creationId xmlns:a16="http://schemas.microsoft.com/office/drawing/2014/main" id="{F2B5143E-18D3-C77C-252E-2616C536E7E5}"/>
              </a:ext>
            </a:extLst>
          </p:cNvPr>
          <p:cNvPicPr>
            <a:picLocks noChangeAspect="1"/>
          </p:cNvPicPr>
          <p:nvPr/>
        </p:nvPicPr>
        <p:blipFill>
          <a:blip r:embed="rId4"/>
          <a:srcRect/>
          <a:stretch/>
        </p:blipFill>
        <p:spPr>
          <a:xfrm>
            <a:off x="7931820" y="0"/>
            <a:ext cx="1212180" cy="1212180"/>
          </a:xfrm>
          <a:prstGeom prst="rect">
            <a:avLst/>
          </a:prstGeom>
        </p:spPr>
      </p:pic>
    </p:spTree>
    <p:extLst>
      <p:ext uri="{BB962C8B-B14F-4D97-AF65-F5344CB8AC3E}">
        <p14:creationId xmlns:p14="http://schemas.microsoft.com/office/powerpoint/2010/main" val="1849282681"/>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TotalTime>
  <Words>1745</Words>
  <Application>Microsoft Macintosh PowerPoint</Application>
  <PresentationFormat>On-screen Show (16:9)</PresentationFormat>
  <Paragraphs>172</Paragraphs>
  <Slides>35</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Open Sans Light</vt:lpstr>
      <vt:lpstr>Josefin Sans</vt:lpstr>
      <vt:lpstr>Roboto Slab Light</vt:lpstr>
      <vt:lpstr>Arial</vt:lpstr>
      <vt:lpstr>Open Sans ExtraBold</vt:lpstr>
      <vt:lpstr>Roboto</vt:lpstr>
      <vt:lpstr>Open Sans Medium</vt:lpstr>
      <vt:lpstr>Josefin Sans Medium</vt:lpstr>
      <vt:lpstr>Linux Foundation EU Theme 2023</vt:lpstr>
      <vt:lpstr>OpenChain Monthly Meeting: Spec, Education + More</vt:lpstr>
      <vt:lpstr>Anti-Trust Policy Notice</vt:lpstr>
      <vt:lpstr>Agenda</vt:lpstr>
      <vt:lpstr>Formally Welcome New Chairs</vt:lpstr>
      <vt:lpstr>Welcome 2025/2026 Chairs: Spec, Education and Telco!</vt:lpstr>
      <vt:lpstr>Education Work Group</vt:lpstr>
      <vt:lpstr>Basic Next Steps (Slide 1/4)</vt:lpstr>
      <vt:lpstr>Training Courses + Material (Slide 2/4)</vt:lpstr>
      <vt:lpstr>Training Courses + Material (Slide 3/4)</vt:lpstr>
      <vt:lpstr>Specific Action Items (Slide 4/4)</vt:lpstr>
      <vt:lpstr>AI Work Group</vt:lpstr>
      <vt:lpstr>AI Compliance Draft Guide Ready (slide 1/3)</vt:lpstr>
      <vt:lpstr>The Public Comment Period (slide 2/3)</vt:lpstr>
      <vt:lpstr>The Draft Guide (slide 3/3)</vt:lpstr>
      <vt:lpstr>Specification Work Group</vt:lpstr>
      <vt:lpstr>Steering Committee Meeting Outcomes</vt:lpstr>
      <vt:lpstr>Updates To Our Existing Standards</vt:lpstr>
      <vt:lpstr>PowerPoint Presentation</vt:lpstr>
      <vt:lpstr>Context: The Links To Relevant Documents</vt:lpstr>
      <vt:lpstr>Suggestion #1 for ISO/IEC 5230:2020</vt:lpstr>
      <vt:lpstr>Suggestion #2 for ISO/IEC 5230:2020</vt:lpstr>
      <vt:lpstr>Suggestion #3 for ISO/IEC 5230:2020</vt:lpstr>
      <vt:lpstr>Suggestion #4 ISO/IEC 5230:2020</vt:lpstr>
      <vt:lpstr>Suggestion #5 for ISO/IEC 5230:2020</vt:lpstr>
      <vt:lpstr>PowerPoint Presentation</vt:lpstr>
      <vt:lpstr>Context: The Links To Relevant Documents</vt:lpstr>
      <vt:lpstr>Suggestion #1 for ISO/IEC 18974:2023</vt:lpstr>
      <vt:lpstr>Suggestion #2 for ISO/IEC 18974:2023</vt:lpstr>
      <vt:lpstr>Suggestion #3 for ISO/IEC 18974:2023</vt:lpstr>
      <vt:lpstr>Suggestion #4 for ISO/IEC 18974:2023</vt:lpstr>
      <vt:lpstr>Other News! Proposed Survey – Comments?</vt:lpstr>
      <vt:lpstr>SPDX Operations Profile</vt:lpstr>
      <vt:lpstr>Any other business?</vt:lpstr>
      <vt:lpstr>Close of meeting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40</cp:revision>
  <dcterms:modified xsi:type="dcterms:W3CDTF">2025-07-16T09:25:09Z</dcterms:modified>
</cp:coreProperties>
</file>